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60" r:id="rId2"/>
    <p:sldId id="259" r:id="rId3"/>
    <p:sldId id="261" r:id="rId4"/>
    <p:sldId id="315" r:id="rId5"/>
    <p:sldId id="316" r:id="rId6"/>
    <p:sldId id="287" r:id="rId7"/>
    <p:sldId id="279" r:id="rId8"/>
    <p:sldId id="329" r:id="rId9"/>
    <p:sldId id="281" r:id="rId10"/>
    <p:sldId id="326" r:id="rId11"/>
    <p:sldId id="327" r:id="rId12"/>
    <p:sldId id="328" r:id="rId13"/>
    <p:sldId id="330" r:id="rId14"/>
    <p:sldId id="3059" r:id="rId15"/>
    <p:sldId id="331" r:id="rId16"/>
    <p:sldId id="332" r:id="rId17"/>
    <p:sldId id="333" r:id="rId18"/>
    <p:sldId id="334" r:id="rId19"/>
    <p:sldId id="290" r:id="rId20"/>
    <p:sldId id="314" r:id="rId21"/>
    <p:sldId id="264" r:id="rId22"/>
    <p:sldId id="311" r:id="rId23"/>
    <p:sldId id="295" r:id="rId24"/>
    <p:sldId id="292" r:id="rId25"/>
    <p:sldId id="323" r:id="rId26"/>
    <p:sldId id="324" r:id="rId27"/>
    <p:sldId id="293" r:id="rId28"/>
    <p:sldId id="291" r:id="rId29"/>
    <p:sldId id="321" r:id="rId30"/>
    <p:sldId id="296" r:id="rId31"/>
    <p:sldId id="299" r:id="rId32"/>
    <p:sldId id="262" r:id="rId33"/>
    <p:sldId id="317" r:id="rId34"/>
    <p:sldId id="280" r:id="rId35"/>
    <p:sldId id="312" r:id="rId36"/>
    <p:sldId id="305" r:id="rId37"/>
    <p:sldId id="306" r:id="rId38"/>
    <p:sldId id="319" r:id="rId39"/>
    <p:sldId id="32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6CF73A-CB83-FB5C-4C7D-F33083585E99}" name="鄭耿璽" initials="鄭A" userId="S::jeng@m365.nycu.edu.tw::96fe40fc-4698-468a-9356-0dcdbd9b1493" providerId="AD"/>
  <p188:author id="{42A33CF4-9DB8-EE9E-BC13-1066F9275924}" name="謝旻諺" initials="謝3" userId="S::a27851068.ee11@m365.nycu.edu.tw::593b6f4d-2255-4d81-a191-866907aec48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0" d="100"/>
          <a:sy n="110" d="100"/>
        </p:scale>
        <p:origin x="456" y="114"/>
      </p:cViewPr>
      <p:guideLst/>
    </p:cSldViewPr>
  </p:slideViewPr>
  <p:notesTextViewPr>
    <p:cViewPr>
      <p:scale>
        <a:sx n="1" d="1"/>
        <a:sy n="1" d="1"/>
      </p:scale>
      <p:origin x="0" y="0"/>
    </p:cViewPr>
  </p:notesTextViewPr>
  <p:notesViewPr>
    <p:cSldViewPr snapToGrid="0">
      <p:cViewPr varScale="1">
        <p:scale>
          <a:sx n="83" d="100"/>
          <a:sy n="83" d="100"/>
        </p:scale>
        <p:origin x="235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6B6BC-12A0-4FA4-BE53-DC7887549D60}" type="datetimeFigureOut">
              <a:rPr lang="zh-TW" altLang="en-US" smtClean="0"/>
              <a:t>2025/10/14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C73C53-0C0E-4E9C-A8DC-C6FD99B5E324}" type="slidenum">
              <a:rPr lang="zh-TW" altLang="en-US" smtClean="0"/>
              <a:t>‹#›</a:t>
            </a:fld>
            <a:endParaRPr lang="zh-TW" altLang="en-US"/>
          </a:p>
        </p:txBody>
      </p:sp>
    </p:spTree>
    <p:extLst>
      <p:ext uri="{BB962C8B-B14F-4D97-AF65-F5344CB8AC3E}">
        <p14:creationId xmlns:p14="http://schemas.microsoft.com/office/powerpoint/2010/main" val="2437855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C73C53-0C0E-4E9C-A8DC-C6FD99B5E324}" type="slidenum">
              <a:rPr lang="zh-TW" altLang="en-US" smtClean="0"/>
              <a:t>32</a:t>
            </a:fld>
            <a:endParaRPr lang="zh-TW" altLang="en-US"/>
          </a:p>
        </p:txBody>
      </p:sp>
    </p:spTree>
    <p:extLst>
      <p:ext uri="{BB962C8B-B14F-4D97-AF65-F5344CB8AC3E}">
        <p14:creationId xmlns:p14="http://schemas.microsoft.com/office/powerpoint/2010/main" val="25820869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TW" alt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TW" alt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a:prstGeom prst="rect">
            <a:avLst/>
          </a:prstGeo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6" name="Slide Number Placeholder 5"/>
          <p:cNvSpPr>
            <a:spLocks noGrp="1"/>
          </p:cNvSpPr>
          <p:nvPr>
            <p:ph type="sldNum" sz="quarter" idx="12"/>
          </p:nvPr>
        </p:nvSpPr>
        <p:spPr/>
        <p:txBody>
          <a:bodyPr/>
          <a:lstStyle/>
          <a:p>
            <a:fld id="{855B8455-EB54-4728-A8B1-3F56393CFB5C}"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1BB3F60D-00F2-4122-82DC-5504032C9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38" y="6409948"/>
            <a:ext cx="2148188" cy="438903"/>
          </a:xfrm>
          <a:prstGeom prst="rect">
            <a:avLst/>
          </a:prstGeom>
        </p:spPr>
      </p:pic>
    </p:spTree>
    <p:extLst>
      <p:ext uri="{BB962C8B-B14F-4D97-AF65-F5344CB8AC3E}">
        <p14:creationId xmlns:p14="http://schemas.microsoft.com/office/powerpoint/2010/main" val="2610960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2687556" y="6446837"/>
            <a:ext cx="2472271" cy="365125"/>
          </a:xfrm>
          <a:prstGeom prst="rect">
            <a:avLst/>
          </a:prstGeom>
        </p:spPr>
        <p:txBody>
          <a:bodyPr/>
          <a:lstStyle/>
          <a:p>
            <a:fld id="{6AA10CE4-870B-4942-87A1-E0A6D83EB4AD}" type="datetime1">
              <a:rPr lang="zh-TW" altLang="en-US" smtClean="0"/>
              <a:t>2025/10/14</a:t>
            </a:fld>
            <a:endParaRPr lang="zh-TW" alt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p:txBody>
          <a:bodyPr/>
          <a:lstStyle/>
          <a:p>
            <a:fld id="{855B8455-EB54-4728-A8B1-3F56393CFB5C}" type="slidenum">
              <a:rPr lang="zh-TW" altLang="en-US" smtClean="0"/>
              <a:t>‹#›</a:t>
            </a:fld>
            <a:endParaRPr lang="zh-TW" altLang="en-US"/>
          </a:p>
        </p:txBody>
      </p:sp>
    </p:spTree>
    <p:extLst>
      <p:ext uri="{BB962C8B-B14F-4D97-AF65-F5344CB8AC3E}">
        <p14:creationId xmlns:p14="http://schemas.microsoft.com/office/powerpoint/2010/main" val="192938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2687556" y="6446837"/>
            <a:ext cx="2472271" cy="365125"/>
          </a:xfrm>
          <a:prstGeom prst="rect">
            <a:avLst/>
          </a:prstGeom>
        </p:spPr>
        <p:txBody>
          <a:bodyPr/>
          <a:lstStyle/>
          <a:p>
            <a:fld id="{8050E468-7A40-4032-A50C-8956F4C2D7E5}" type="datetime1">
              <a:rPr lang="zh-TW" altLang="en-US" smtClean="0"/>
              <a:t>2025/10/14</a:t>
            </a:fld>
            <a:endParaRPr lang="zh-TW" alt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p:txBody>
          <a:bodyPr/>
          <a:lstStyle/>
          <a:p>
            <a:fld id="{855B8455-EB54-4728-A8B1-3F56393CFB5C}" type="slidenum">
              <a:rPr lang="zh-TW" altLang="en-US" smtClean="0"/>
              <a:t>‹#›</a:t>
            </a:fld>
            <a:endParaRPr lang="zh-TW" altLang="en-US"/>
          </a:p>
        </p:txBody>
      </p:sp>
    </p:spTree>
    <p:extLst>
      <p:ext uri="{BB962C8B-B14F-4D97-AF65-F5344CB8AC3E}">
        <p14:creationId xmlns:p14="http://schemas.microsoft.com/office/powerpoint/2010/main" val="506690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zh-TW" altLang="en-US" noProof="0"/>
              <a:t>按一下以編輯母片標題樣式</a:t>
            </a:r>
            <a:endParaRPr lang="ja-JP" altLang="en-US" noProof="0" dirty="0"/>
          </a:p>
        </p:txBody>
      </p:sp>
      <p:sp>
        <p:nvSpPr>
          <p:cNvPr id="4" name="Inhaltsplatzhalter 2"/>
          <p:cNvSpPr>
            <a:spLocks noGrp="1"/>
          </p:cNvSpPr>
          <p:nvPr>
            <p:ph idx="1"/>
          </p:nvPr>
        </p:nvSpPr>
        <p:spPr>
          <a:xfrm>
            <a:off x="468000" y="1424991"/>
            <a:ext cx="11244574"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US" noProof="0" dirty="0"/>
          </a:p>
        </p:txBody>
      </p:sp>
      <p:cxnSp>
        <p:nvCxnSpPr>
          <p:cNvPr id="6" name="Gerade Verbindung 4">
            <a:extLst>
              <a:ext uri="{FF2B5EF4-FFF2-40B4-BE49-F238E27FC236}">
                <a16:creationId xmlns:a16="http://schemas.microsoft.com/office/drawing/2014/main" id="{A15355D3-CEB8-489E-88A7-11B56E874514}"/>
              </a:ext>
            </a:extLst>
          </p:cNvPr>
          <p:cNvCxnSpPr/>
          <p:nvPr userDrawn="1"/>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28D4BE4-8D41-47B8-82B8-4716B88FC765}"/>
              </a:ext>
            </a:extLst>
          </p:cNvPr>
          <p:cNvSpPr txBox="1"/>
          <p:nvPr userDrawn="1"/>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74690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2687556" y="6446837"/>
            <a:ext cx="2472271" cy="365125"/>
          </a:xfrm>
          <a:prstGeom prst="rect">
            <a:avLst/>
          </a:prstGeom>
        </p:spPr>
        <p:txBody>
          <a:bodyPr/>
          <a:lstStyle/>
          <a:p>
            <a:fld id="{0887C20C-4928-4671-8134-81A064D4B6EA}" type="datetime1">
              <a:rPr lang="zh-TW" altLang="en-US" smtClean="0"/>
              <a:t>2025/10/14</a:t>
            </a:fld>
            <a:endParaRPr lang="zh-TW" alt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p:txBody>
          <a:bodyPr/>
          <a:lstStyle/>
          <a:p>
            <a:fld id="{855B8455-EB54-4728-A8B1-3F56393CFB5C}" type="slidenum">
              <a:rPr lang="zh-TW" altLang="en-US" smtClean="0"/>
              <a:t>‹#›</a:t>
            </a:fld>
            <a:endParaRPr lang="zh-TW" altLang="en-US"/>
          </a:p>
        </p:txBody>
      </p:sp>
    </p:spTree>
    <p:extLst>
      <p:ext uri="{BB962C8B-B14F-4D97-AF65-F5344CB8AC3E}">
        <p14:creationId xmlns:p14="http://schemas.microsoft.com/office/powerpoint/2010/main" val="1513436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2687556" y="6446837"/>
            <a:ext cx="2472271" cy="365125"/>
          </a:xfrm>
          <a:prstGeom prst="rect">
            <a:avLst/>
          </a:prstGeom>
        </p:spPr>
        <p:txBody>
          <a:bodyPr/>
          <a:lstStyle/>
          <a:p>
            <a:fld id="{51810CCC-B133-4F75-B726-BBA41A29DA78}" type="datetime1">
              <a:rPr lang="zh-TW" altLang="en-US" smtClean="0"/>
              <a:t>2025/10/14</a:t>
            </a:fld>
            <a:endParaRPr lang="zh-TW" alt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p:txBody>
          <a:bodyPr/>
          <a:lstStyle/>
          <a:p>
            <a:fld id="{855B8455-EB54-4728-A8B1-3F56393CFB5C}"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989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9" y="1845734"/>
            <a:ext cx="4937760" cy="4023360"/>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a:xfrm>
            <a:off x="2687556" y="6446837"/>
            <a:ext cx="2472271" cy="365125"/>
          </a:xfrm>
          <a:prstGeom prst="rect">
            <a:avLst/>
          </a:prstGeom>
        </p:spPr>
        <p:txBody>
          <a:bodyPr/>
          <a:lstStyle/>
          <a:p>
            <a:fld id="{5E668E8C-0A85-4663-A048-8A31039A5E6B}" type="datetime1">
              <a:rPr lang="zh-TW" altLang="en-US" smtClean="0"/>
              <a:t>2025/10/14</a:t>
            </a:fld>
            <a:endParaRPr lang="zh-TW" alt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p:txBody>
          <a:bodyPr/>
          <a:lstStyle/>
          <a:p>
            <a:fld id="{855B8455-EB54-4728-A8B1-3F56393CFB5C}" type="slidenum">
              <a:rPr lang="zh-TW" altLang="en-US" smtClean="0"/>
              <a:t>‹#›</a:t>
            </a:fld>
            <a:endParaRPr lang="zh-TW" altLang="en-US"/>
          </a:p>
        </p:txBody>
      </p:sp>
    </p:spTree>
    <p:extLst>
      <p:ext uri="{BB962C8B-B14F-4D97-AF65-F5344CB8AC3E}">
        <p14:creationId xmlns:p14="http://schemas.microsoft.com/office/powerpoint/2010/main" val="2053821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a:xfrm>
            <a:off x="2687556" y="6446837"/>
            <a:ext cx="2472271" cy="365125"/>
          </a:xfrm>
          <a:prstGeom prst="rect">
            <a:avLst/>
          </a:prstGeom>
        </p:spPr>
        <p:txBody>
          <a:bodyPr/>
          <a:lstStyle/>
          <a:p>
            <a:fld id="{1B656AF6-289E-4EA0-858F-640A77C5CC2D}" type="datetime1">
              <a:rPr lang="zh-TW" altLang="en-US" smtClean="0"/>
              <a:t>2025/10/14</a:t>
            </a:fld>
            <a:endParaRPr lang="zh-TW" alt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endParaRPr lang="zh-TW" altLang="en-US"/>
          </a:p>
        </p:txBody>
      </p:sp>
      <p:sp>
        <p:nvSpPr>
          <p:cNvPr id="9" name="Slide Number Placeholder 8"/>
          <p:cNvSpPr>
            <a:spLocks noGrp="1"/>
          </p:cNvSpPr>
          <p:nvPr>
            <p:ph type="sldNum" sz="quarter" idx="12"/>
          </p:nvPr>
        </p:nvSpPr>
        <p:spPr/>
        <p:txBody>
          <a:bodyPr/>
          <a:lstStyle/>
          <a:p>
            <a:fld id="{855B8455-EB54-4728-A8B1-3F56393CFB5C}" type="slidenum">
              <a:rPr lang="zh-TW" altLang="en-US" smtClean="0"/>
              <a:t>‹#›</a:t>
            </a:fld>
            <a:endParaRPr lang="zh-TW" altLang="en-US"/>
          </a:p>
        </p:txBody>
      </p:sp>
    </p:spTree>
    <p:extLst>
      <p:ext uri="{BB962C8B-B14F-4D97-AF65-F5344CB8AC3E}">
        <p14:creationId xmlns:p14="http://schemas.microsoft.com/office/powerpoint/2010/main" val="1631322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a:xfrm>
            <a:off x="2687556" y="6446837"/>
            <a:ext cx="2472271" cy="365125"/>
          </a:xfrm>
          <a:prstGeom prst="rect">
            <a:avLst/>
          </a:prstGeom>
        </p:spPr>
        <p:txBody>
          <a:bodyPr/>
          <a:lstStyle/>
          <a:p>
            <a:fld id="{C8FBD2AE-C782-46B8-AA92-0FF30FD125D2}" type="datetime1">
              <a:rPr lang="zh-TW" altLang="en-US" smtClean="0"/>
              <a:t>2025/10/14</a:t>
            </a:fld>
            <a:endParaRPr lang="zh-TW" altLang="en-US"/>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endParaRPr lang="zh-TW" altLang="en-US"/>
          </a:p>
        </p:txBody>
      </p:sp>
      <p:sp>
        <p:nvSpPr>
          <p:cNvPr id="5" name="Slide Number Placeholder 4"/>
          <p:cNvSpPr>
            <a:spLocks noGrp="1"/>
          </p:cNvSpPr>
          <p:nvPr>
            <p:ph type="sldNum" sz="quarter" idx="12"/>
          </p:nvPr>
        </p:nvSpPr>
        <p:spPr/>
        <p:txBody>
          <a:bodyPr/>
          <a:lstStyle/>
          <a:p>
            <a:fld id="{855B8455-EB54-4728-A8B1-3F56393CFB5C}" type="slidenum">
              <a:rPr lang="zh-TW" altLang="en-US" smtClean="0"/>
              <a:t>‹#›</a:t>
            </a:fld>
            <a:endParaRPr lang="zh-TW" altLang="en-US"/>
          </a:p>
        </p:txBody>
      </p:sp>
    </p:spTree>
    <p:extLst>
      <p:ext uri="{BB962C8B-B14F-4D97-AF65-F5344CB8AC3E}">
        <p14:creationId xmlns:p14="http://schemas.microsoft.com/office/powerpoint/2010/main" val="3300108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2687556" y="6446837"/>
            <a:ext cx="2472271" cy="365125"/>
          </a:xfrm>
          <a:prstGeom prst="rect">
            <a:avLst/>
          </a:prstGeom>
        </p:spPr>
        <p:txBody>
          <a:bodyPr/>
          <a:lstStyle/>
          <a:p>
            <a:fld id="{A3AC362C-42DD-41AB-9479-66C0026A5409}" type="datetime1">
              <a:rPr lang="zh-TW" altLang="en-US" smtClean="0"/>
              <a:t>2025/10/14</a:t>
            </a:fld>
            <a:endParaRPr lang="zh-TW" alt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855B8455-EB54-4728-A8B1-3F56393CFB5C}" type="slidenum">
              <a:rPr lang="zh-TW" altLang="en-US" smtClean="0"/>
              <a:t>‹#›</a:t>
            </a:fld>
            <a:endParaRPr lang="zh-TW" altLang="en-US"/>
          </a:p>
        </p:txBody>
      </p:sp>
    </p:spTree>
    <p:extLst>
      <p:ext uri="{BB962C8B-B14F-4D97-AF65-F5344CB8AC3E}">
        <p14:creationId xmlns:p14="http://schemas.microsoft.com/office/powerpoint/2010/main" val="3932984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7C5A7486-EDF1-48E8-9032-82304C36DCA7}" type="datetime1">
              <a:rPr lang="zh-TW" altLang="en-US" smtClean="0"/>
              <a:t>2025/10/14</a:t>
            </a:fld>
            <a:endParaRPr lang="zh-TW" altLang="en-US"/>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55B8455-EB54-4728-A8B1-3F56393CFB5C}" type="slidenum">
              <a:rPr lang="zh-TW" altLang="en-US" smtClean="0"/>
              <a:t>‹#›</a:t>
            </a:fld>
            <a:endParaRPr lang="zh-TW" altLang="en-US"/>
          </a:p>
        </p:txBody>
      </p:sp>
    </p:spTree>
    <p:extLst>
      <p:ext uri="{BB962C8B-B14F-4D97-AF65-F5344CB8AC3E}">
        <p14:creationId xmlns:p14="http://schemas.microsoft.com/office/powerpoint/2010/main" val="19759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2687556" y="6446837"/>
            <a:ext cx="2472271" cy="365125"/>
          </a:xfrm>
          <a:prstGeom prst="rect">
            <a:avLst/>
          </a:prstGeom>
        </p:spPr>
        <p:txBody>
          <a:bodyPr/>
          <a:lstStyle/>
          <a:p>
            <a:fld id="{E21A3A45-9D8B-4FDE-B004-050BB0DBD876}" type="datetime1">
              <a:rPr lang="zh-TW" altLang="en-US" smtClean="0"/>
              <a:t>2025/10/14</a:t>
            </a:fld>
            <a:endParaRPr lang="zh-TW" alt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p:txBody>
          <a:bodyPr/>
          <a:lstStyle/>
          <a:p>
            <a:fld id="{855B8455-EB54-4728-A8B1-3F56393CFB5C}" type="slidenum">
              <a:rPr lang="zh-TW" altLang="en-US" smtClean="0"/>
              <a:t>‹#›</a:t>
            </a:fld>
            <a:endParaRPr lang="zh-TW" altLang="en-US"/>
          </a:p>
        </p:txBody>
      </p:sp>
    </p:spTree>
    <p:extLst>
      <p:ext uri="{BB962C8B-B14F-4D97-AF65-F5344CB8AC3E}">
        <p14:creationId xmlns:p14="http://schemas.microsoft.com/office/powerpoint/2010/main" val="2214004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TW" altLang="en-US"/>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TW" alt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圖片 10">
            <a:extLst>
              <a:ext uri="{FF2B5EF4-FFF2-40B4-BE49-F238E27FC236}">
                <a16:creationId xmlns:a16="http://schemas.microsoft.com/office/drawing/2014/main" id="{0BFF39B7-AC1B-4FF9-B177-1CF760D0714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9438" y="6409948"/>
            <a:ext cx="2148188" cy="438903"/>
          </a:xfrm>
          <a:prstGeom prst="rect">
            <a:avLst/>
          </a:prstGeom>
        </p:spPr>
      </p:pic>
    </p:spTree>
    <p:extLst>
      <p:ext uri="{BB962C8B-B14F-4D97-AF65-F5344CB8AC3E}">
        <p14:creationId xmlns:p14="http://schemas.microsoft.com/office/powerpoint/2010/main" val="30936522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4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B407B8-08D0-4BF7-A11F-8CEF4D00745D}"/>
              </a:ext>
            </a:extLst>
          </p:cNvPr>
          <p:cNvSpPr>
            <a:spLocks noGrp="1"/>
          </p:cNvSpPr>
          <p:nvPr>
            <p:ph type="ctrTitle"/>
          </p:nvPr>
        </p:nvSpPr>
        <p:spPr/>
        <p:txBody>
          <a:bodyPr/>
          <a:lstStyle/>
          <a:p>
            <a:r>
              <a:rPr lang="en-US" altLang="zh-TW" b="1" dirty="0">
                <a:latin typeface="標楷體" panose="03000509000000000000" pitchFamily="65" charset="-120"/>
                <a:ea typeface="標楷體" panose="03000509000000000000" pitchFamily="65" charset="-120"/>
              </a:rPr>
              <a:t>DSP</a:t>
            </a:r>
            <a:r>
              <a:rPr lang="zh-TW" altLang="en-US" b="1" dirty="0">
                <a:latin typeface="標楷體" panose="03000509000000000000" pitchFamily="65" charset="-120"/>
                <a:ea typeface="標楷體" panose="03000509000000000000" pitchFamily="65" charset="-120"/>
              </a:rPr>
              <a:t> </a:t>
            </a:r>
            <a:r>
              <a:rPr lang="en-US" altLang="zh-TW" b="1" dirty="0">
                <a:latin typeface="標楷體" panose="03000509000000000000" pitchFamily="65" charset="-120"/>
                <a:ea typeface="標楷體" panose="03000509000000000000" pitchFamily="65" charset="-120"/>
              </a:rPr>
              <a:t>LAB</a:t>
            </a:r>
            <a:r>
              <a:rPr lang="zh-TW" altLang="en-US" b="1" dirty="0">
                <a:latin typeface="標楷體" panose="03000509000000000000" pitchFamily="65" charset="-120"/>
                <a:ea typeface="標楷體" panose="03000509000000000000" pitchFamily="65" charset="-120"/>
              </a:rPr>
              <a:t> </a:t>
            </a:r>
            <a:r>
              <a:rPr lang="en-US" altLang="zh-TW" b="1" dirty="0">
                <a:latin typeface="標楷體" panose="03000509000000000000" pitchFamily="65" charset="-120"/>
                <a:ea typeface="標楷體" panose="03000509000000000000" pitchFamily="65" charset="-120"/>
              </a:rPr>
              <a:t>IMU</a:t>
            </a:r>
            <a:endParaRPr lang="zh-TW" altLang="en-US" b="1"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C8F1FC95-8851-4339-858D-4A0B1CF81C52}"/>
              </a:ext>
            </a:extLst>
          </p:cNvPr>
          <p:cNvSpPr>
            <a:spLocks noGrp="1"/>
          </p:cNvSpPr>
          <p:nvPr>
            <p:ph type="sldNum" sz="quarter" idx="12"/>
          </p:nvPr>
        </p:nvSpPr>
        <p:spPr/>
        <p:txBody>
          <a:bodyPr/>
          <a:lstStyle/>
          <a:p>
            <a:fld id="{855B8455-EB54-4728-A8B1-3F56393CFB5C}" type="slidenum">
              <a:rPr lang="zh-TW" altLang="en-US" smtClean="0"/>
              <a:t>1</a:t>
            </a:fld>
            <a:endParaRPr lang="zh-TW" altLang="en-US"/>
          </a:p>
        </p:txBody>
      </p:sp>
    </p:spTree>
    <p:extLst>
      <p:ext uri="{BB962C8B-B14F-4D97-AF65-F5344CB8AC3E}">
        <p14:creationId xmlns:p14="http://schemas.microsoft.com/office/powerpoint/2010/main" val="1308040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0A6A47-BEDA-364C-784E-1B7FA1022AD6}"/>
              </a:ext>
            </a:extLst>
          </p:cNvPr>
          <p:cNvSpPr>
            <a:spLocks noGrp="1"/>
          </p:cNvSpPr>
          <p:nvPr>
            <p:ph type="title"/>
          </p:nvPr>
        </p:nvSpPr>
        <p:spPr/>
        <p:txBody>
          <a:bodyPr/>
          <a:lstStyle/>
          <a:p>
            <a:r>
              <a:rPr lang="en-US" altLang="zh-TW" dirty="0"/>
              <a:t>SEGGER RTT</a:t>
            </a:r>
            <a:r>
              <a:rPr lang="zh-TW" altLang="en-US" dirty="0"/>
              <a:t> 配置</a:t>
            </a:r>
          </a:p>
        </p:txBody>
      </p:sp>
      <p:sp>
        <p:nvSpPr>
          <p:cNvPr id="3" name="內容版面配置區 2">
            <a:extLst>
              <a:ext uri="{FF2B5EF4-FFF2-40B4-BE49-F238E27FC236}">
                <a16:creationId xmlns:a16="http://schemas.microsoft.com/office/drawing/2014/main" id="{CD7BB8AB-D5F5-0466-D475-2CD9FF1AF550}"/>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9026A49D-D255-6DDC-0B0F-EC2D9F4BA827}"/>
              </a:ext>
            </a:extLst>
          </p:cNvPr>
          <p:cNvSpPr>
            <a:spLocks noGrp="1"/>
          </p:cNvSpPr>
          <p:nvPr>
            <p:ph type="sldNum" sz="quarter" idx="12"/>
          </p:nvPr>
        </p:nvSpPr>
        <p:spPr/>
        <p:txBody>
          <a:bodyPr/>
          <a:lstStyle/>
          <a:p>
            <a:fld id="{855B8455-EB54-4728-A8B1-3F56393CFB5C}" type="slidenum">
              <a:rPr lang="zh-TW" altLang="en-US" smtClean="0"/>
              <a:t>10</a:t>
            </a:fld>
            <a:endParaRPr lang="zh-TW" altLang="en-US"/>
          </a:p>
        </p:txBody>
      </p:sp>
      <p:pic>
        <p:nvPicPr>
          <p:cNvPr id="5" name="圖片 4">
            <a:extLst>
              <a:ext uri="{FF2B5EF4-FFF2-40B4-BE49-F238E27FC236}">
                <a16:creationId xmlns:a16="http://schemas.microsoft.com/office/drawing/2014/main" id="{0CC02CE0-46A5-A8A0-3EDE-CA6870A303C9}"/>
              </a:ext>
            </a:extLst>
          </p:cNvPr>
          <p:cNvPicPr>
            <a:picLocks noChangeAspect="1"/>
          </p:cNvPicPr>
          <p:nvPr/>
        </p:nvPicPr>
        <p:blipFill>
          <a:blip r:embed="rId2"/>
          <a:stretch>
            <a:fillRect/>
          </a:stretch>
        </p:blipFill>
        <p:spPr>
          <a:xfrm>
            <a:off x="378909" y="1845734"/>
            <a:ext cx="3162300" cy="3790950"/>
          </a:xfrm>
          <a:prstGeom prst="rect">
            <a:avLst/>
          </a:prstGeom>
        </p:spPr>
      </p:pic>
      <p:pic>
        <p:nvPicPr>
          <p:cNvPr id="6" name="圖片 5">
            <a:extLst>
              <a:ext uri="{FF2B5EF4-FFF2-40B4-BE49-F238E27FC236}">
                <a16:creationId xmlns:a16="http://schemas.microsoft.com/office/drawing/2014/main" id="{8FEF06CA-9374-2A40-30E1-AD32D78B5ADA}"/>
              </a:ext>
            </a:extLst>
          </p:cNvPr>
          <p:cNvPicPr>
            <a:picLocks noChangeAspect="1"/>
          </p:cNvPicPr>
          <p:nvPr/>
        </p:nvPicPr>
        <p:blipFill>
          <a:blip r:embed="rId3"/>
          <a:stretch>
            <a:fillRect/>
          </a:stretch>
        </p:blipFill>
        <p:spPr>
          <a:xfrm>
            <a:off x="3353474" y="1737360"/>
            <a:ext cx="5981700" cy="2400300"/>
          </a:xfrm>
          <a:prstGeom prst="rect">
            <a:avLst/>
          </a:prstGeom>
        </p:spPr>
      </p:pic>
      <p:pic>
        <p:nvPicPr>
          <p:cNvPr id="7" name="圖片 6">
            <a:extLst>
              <a:ext uri="{FF2B5EF4-FFF2-40B4-BE49-F238E27FC236}">
                <a16:creationId xmlns:a16="http://schemas.microsoft.com/office/drawing/2014/main" id="{13058B00-1D65-3276-C5F9-61E40C0A2871}"/>
              </a:ext>
            </a:extLst>
          </p:cNvPr>
          <p:cNvPicPr>
            <a:picLocks noChangeAspect="1"/>
          </p:cNvPicPr>
          <p:nvPr/>
        </p:nvPicPr>
        <p:blipFill>
          <a:blip r:embed="rId4"/>
          <a:stretch>
            <a:fillRect/>
          </a:stretch>
        </p:blipFill>
        <p:spPr>
          <a:xfrm>
            <a:off x="9234523" y="1737360"/>
            <a:ext cx="3143250" cy="4257675"/>
          </a:xfrm>
          <a:prstGeom prst="rect">
            <a:avLst/>
          </a:prstGeom>
        </p:spPr>
      </p:pic>
      <p:sp>
        <p:nvSpPr>
          <p:cNvPr id="8" name="文字方塊 7">
            <a:extLst>
              <a:ext uri="{FF2B5EF4-FFF2-40B4-BE49-F238E27FC236}">
                <a16:creationId xmlns:a16="http://schemas.microsoft.com/office/drawing/2014/main" id="{73AC7794-1A4A-43B9-3287-246F75DAF5C4}"/>
              </a:ext>
            </a:extLst>
          </p:cNvPr>
          <p:cNvSpPr txBox="1"/>
          <p:nvPr/>
        </p:nvSpPr>
        <p:spPr>
          <a:xfrm>
            <a:off x="1810329" y="4702506"/>
            <a:ext cx="2467342" cy="369332"/>
          </a:xfrm>
          <a:prstGeom prst="rect">
            <a:avLst/>
          </a:prstGeom>
          <a:noFill/>
        </p:spPr>
        <p:txBody>
          <a:bodyPr wrap="none" rtlCol="0">
            <a:spAutoFit/>
          </a:bodyPr>
          <a:lstStyle/>
          <a:p>
            <a:r>
              <a:rPr lang="en-US" altLang="zh-TW" dirty="0">
                <a:solidFill>
                  <a:srgbClr val="FF0000"/>
                </a:solidFill>
              </a:rPr>
              <a:t>1. </a:t>
            </a:r>
            <a:r>
              <a:rPr lang="zh-TW" altLang="en-US" dirty="0">
                <a:solidFill>
                  <a:srgbClr val="FF0000"/>
                </a:solidFill>
              </a:rPr>
              <a:t>開啟專案的</a:t>
            </a:r>
            <a:r>
              <a:rPr lang="en-US" altLang="zh-TW" dirty="0">
                <a:solidFill>
                  <a:srgbClr val="FF0000"/>
                </a:solidFill>
              </a:rPr>
              <a:t>map file.</a:t>
            </a:r>
            <a:endParaRPr lang="zh-TW" altLang="en-US" dirty="0">
              <a:solidFill>
                <a:srgbClr val="FF0000"/>
              </a:solidFill>
            </a:endParaRPr>
          </a:p>
        </p:txBody>
      </p:sp>
      <p:sp>
        <p:nvSpPr>
          <p:cNvPr id="9" name="文字方塊 8">
            <a:extLst>
              <a:ext uri="{FF2B5EF4-FFF2-40B4-BE49-F238E27FC236}">
                <a16:creationId xmlns:a16="http://schemas.microsoft.com/office/drawing/2014/main" id="{639CBB66-766A-3E01-5E3B-9FF5940F003B}"/>
              </a:ext>
            </a:extLst>
          </p:cNvPr>
          <p:cNvSpPr txBox="1"/>
          <p:nvPr/>
        </p:nvSpPr>
        <p:spPr>
          <a:xfrm>
            <a:off x="4175927" y="4180413"/>
            <a:ext cx="4476546" cy="369332"/>
          </a:xfrm>
          <a:prstGeom prst="rect">
            <a:avLst/>
          </a:prstGeom>
          <a:noFill/>
        </p:spPr>
        <p:txBody>
          <a:bodyPr wrap="none" rtlCol="0">
            <a:spAutoFit/>
          </a:bodyPr>
          <a:lstStyle/>
          <a:p>
            <a:r>
              <a:rPr lang="en-US" altLang="zh-TW" dirty="0">
                <a:solidFill>
                  <a:srgbClr val="FF0000"/>
                </a:solidFill>
              </a:rPr>
              <a:t>2. </a:t>
            </a:r>
            <a:r>
              <a:rPr lang="zh-TW" altLang="en-US" dirty="0">
                <a:solidFill>
                  <a:srgbClr val="FF0000"/>
                </a:solidFill>
              </a:rPr>
              <a:t>複製</a:t>
            </a:r>
            <a:r>
              <a:rPr lang="en-US" altLang="zh-TW" dirty="0">
                <a:solidFill>
                  <a:srgbClr val="FF0000"/>
                </a:solidFill>
              </a:rPr>
              <a:t>SEGGER RTT</a:t>
            </a:r>
            <a:r>
              <a:rPr lang="zh-TW" altLang="en-US" dirty="0">
                <a:solidFill>
                  <a:srgbClr val="FF0000"/>
                </a:solidFill>
              </a:rPr>
              <a:t>控制結構的起始位置</a:t>
            </a:r>
          </a:p>
        </p:txBody>
      </p:sp>
      <p:sp>
        <p:nvSpPr>
          <p:cNvPr id="10" name="文字方塊 9">
            <a:extLst>
              <a:ext uri="{FF2B5EF4-FFF2-40B4-BE49-F238E27FC236}">
                <a16:creationId xmlns:a16="http://schemas.microsoft.com/office/drawing/2014/main" id="{EFC429AF-F1BB-748E-941A-B111464A9B76}"/>
              </a:ext>
            </a:extLst>
          </p:cNvPr>
          <p:cNvSpPr txBox="1"/>
          <p:nvPr/>
        </p:nvSpPr>
        <p:spPr>
          <a:xfrm>
            <a:off x="6414200" y="5608899"/>
            <a:ext cx="4680520" cy="646331"/>
          </a:xfrm>
          <a:prstGeom prst="rect">
            <a:avLst/>
          </a:prstGeom>
          <a:noFill/>
        </p:spPr>
        <p:txBody>
          <a:bodyPr wrap="square" rtlCol="0">
            <a:spAutoFit/>
          </a:bodyPr>
          <a:lstStyle/>
          <a:p>
            <a:r>
              <a:rPr lang="en-US" altLang="zh-TW" dirty="0">
                <a:solidFill>
                  <a:srgbClr val="FF0000"/>
                </a:solidFill>
              </a:rPr>
              <a:t>3. </a:t>
            </a:r>
            <a:r>
              <a:rPr lang="zh-TW" altLang="en-US" dirty="0">
                <a:solidFill>
                  <a:srgbClr val="FF0000"/>
                </a:solidFill>
              </a:rPr>
              <a:t>貼上</a:t>
            </a:r>
            <a:r>
              <a:rPr lang="en-US" altLang="zh-TW" dirty="0">
                <a:solidFill>
                  <a:srgbClr val="FF0000"/>
                </a:solidFill>
              </a:rPr>
              <a:t>SEGGER RTT</a:t>
            </a:r>
            <a:r>
              <a:rPr lang="zh-TW" altLang="en-US" dirty="0">
                <a:solidFill>
                  <a:srgbClr val="FF0000"/>
                </a:solidFill>
              </a:rPr>
              <a:t>控制結構的起始位置</a:t>
            </a:r>
            <a:r>
              <a:rPr lang="en-US" altLang="zh-TW" dirty="0">
                <a:solidFill>
                  <a:srgbClr val="FF0000"/>
                </a:solidFill>
              </a:rPr>
              <a:t>,</a:t>
            </a:r>
            <a:r>
              <a:rPr lang="zh-TW" altLang="en-US" dirty="0">
                <a:solidFill>
                  <a:srgbClr val="FF0000"/>
                </a:solidFill>
              </a:rPr>
              <a:t> 並確保其他勾選位</a:t>
            </a:r>
            <a:r>
              <a:rPr lang="en-US" altLang="zh-TW" dirty="0">
                <a:solidFill>
                  <a:srgbClr val="FF0000"/>
                </a:solidFill>
              </a:rPr>
              <a:t>,</a:t>
            </a:r>
            <a:r>
              <a:rPr lang="zh-TW" altLang="en-US" dirty="0">
                <a:solidFill>
                  <a:srgbClr val="FF0000"/>
                </a:solidFill>
              </a:rPr>
              <a:t> 欄位與這張圖片相同</a:t>
            </a:r>
            <a:r>
              <a:rPr lang="en-US" altLang="zh-TW" dirty="0">
                <a:solidFill>
                  <a:srgbClr val="FF0000"/>
                </a:solidFill>
              </a:rPr>
              <a:t>.</a:t>
            </a:r>
            <a:endParaRPr lang="zh-TW" altLang="en-US" dirty="0">
              <a:solidFill>
                <a:srgbClr val="FF0000"/>
              </a:solidFill>
            </a:endParaRPr>
          </a:p>
        </p:txBody>
      </p:sp>
      <p:sp>
        <p:nvSpPr>
          <p:cNvPr id="11" name="橢圓 10">
            <a:extLst>
              <a:ext uri="{FF2B5EF4-FFF2-40B4-BE49-F238E27FC236}">
                <a16:creationId xmlns:a16="http://schemas.microsoft.com/office/drawing/2014/main" id="{B77E9FCB-12D7-898C-EAA3-BAAFBBB4A75F}"/>
              </a:ext>
            </a:extLst>
          </p:cNvPr>
          <p:cNvSpPr/>
          <p:nvPr/>
        </p:nvSpPr>
        <p:spPr>
          <a:xfrm>
            <a:off x="1422458" y="3995747"/>
            <a:ext cx="1846216" cy="3693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C30229F8-D928-B312-190E-95014FE0D8E3}"/>
              </a:ext>
            </a:extLst>
          </p:cNvPr>
          <p:cNvSpPr/>
          <p:nvPr/>
        </p:nvSpPr>
        <p:spPr>
          <a:xfrm>
            <a:off x="6414200" y="3632563"/>
            <a:ext cx="2129527" cy="5050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F4D4B7F7-5448-0FDE-9BFE-A44F0D8F6617}"/>
              </a:ext>
            </a:extLst>
          </p:cNvPr>
          <p:cNvSpPr/>
          <p:nvPr/>
        </p:nvSpPr>
        <p:spPr>
          <a:xfrm>
            <a:off x="8884423" y="5146647"/>
            <a:ext cx="1672047" cy="5050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49632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E12628C-75CD-6CAD-1A42-9B459B0A46AC}"/>
              </a:ext>
            </a:extLst>
          </p:cNvPr>
          <p:cNvSpPr>
            <a:spLocks noGrp="1"/>
          </p:cNvSpPr>
          <p:nvPr>
            <p:ph type="sldNum" sz="quarter" idx="12"/>
          </p:nvPr>
        </p:nvSpPr>
        <p:spPr/>
        <p:txBody>
          <a:bodyPr/>
          <a:lstStyle/>
          <a:p>
            <a:fld id="{855B8455-EB54-4728-A8B1-3F56393CFB5C}" type="slidenum">
              <a:rPr lang="zh-TW" altLang="en-US" smtClean="0"/>
              <a:t>11</a:t>
            </a:fld>
            <a:endParaRPr lang="zh-TW" altLang="en-US"/>
          </a:p>
        </p:txBody>
      </p:sp>
      <p:pic>
        <p:nvPicPr>
          <p:cNvPr id="5" name="圖片 4">
            <a:extLst>
              <a:ext uri="{FF2B5EF4-FFF2-40B4-BE49-F238E27FC236}">
                <a16:creationId xmlns:a16="http://schemas.microsoft.com/office/drawing/2014/main" id="{77C074C7-37BA-C914-E354-A256509C6688}"/>
              </a:ext>
            </a:extLst>
          </p:cNvPr>
          <p:cNvPicPr>
            <a:picLocks noChangeAspect="1"/>
          </p:cNvPicPr>
          <p:nvPr/>
        </p:nvPicPr>
        <p:blipFill>
          <a:blip r:embed="rId2"/>
          <a:srcRect l="56558"/>
          <a:stretch>
            <a:fillRect/>
          </a:stretch>
        </p:blipFill>
        <p:spPr>
          <a:xfrm>
            <a:off x="4139441" y="782515"/>
            <a:ext cx="3499658" cy="5008202"/>
          </a:xfrm>
          <a:prstGeom prst="rect">
            <a:avLst/>
          </a:prstGeom>
        </p:spPr>
      </p:pic>
      <p:sp>
        <p:nvSpPr>
          <p:cNvPr id="6" name="文字方塊 5">
            <a:extLst>
              <a:ext uri="{FF2B5EF4-FFF2-40B4-BE49-F238E27FC236}">
                <a16:creationId xmlns:a16="http://schemas.microsoft.com/office/drawing/2014/main" id="{2155115B-ABB4-5A10-F6F6-C43CE1421FB6}"/>
              </a:ext>
            </a:extLst>
          </p:cNvPr>
          <p:cNvSpPr txBox="1"/>
          <p:nvPr/>
        </p:nvSpPr>
        <p:spPr>
          <a:xfrm>
            <a:off x="4097580" y="247822"/>
            <a:ext cx="5278879" cy="646331"/>
          </a:xfrm>
          <a:prstGeom prst="rect">
            <a:avLst/>
          </a:prstGeom>
          <a:noFill/>
        </p:spPr>
        <p:txBody>
          <a:bodyPr wrap="square" rtlCol="0">
            <a:spAutoFit/>
          </a:bodyPr>
          <a:lstStyle/>
          <a:p>
            <a:r>
              <a:rPr lang="en-US" altLang="zh-TW" dirty="0">
                <a:solidFill>
                  <a:srgbClr val="FF0000"/>
                </a:solidFill>
              </a:rPr>
              <a:t>1. </a:t>
            </a:r>
            <a:r>
              <a:rPr lang="zh-TW" altLang="en-US" dirty="0">
                <a:solidFill>
                  <a:srgbClr val="FF0000"/>
                </a:solidFill>
              </a:rPr>
              <a:t>配置</a:t>
            </a:r>
            <a:r>
              <a:rPr lang="en-US" altLang="zh-TW" dirty="0">
                <a:solidFill>
                  <a:srgbClr val="FF0000"/>
                </a:solidFill>
              </a:rPr>
              <a:t>CDC</a:t>
            </a:r>
            <a:r>
              <a:rPr lang="zh-TW" altLang="en-US" dirty="0">
                <a:solidFill>
                  <a:srgbClr val="FF0000"/>
                </a:solidFill>
              </a:rPr>
              <a:t>參數</a:t>
            </a:r>
            <a:r>
              <a:rPr lang="en-US" altLang="zh-TW" dirty="0">
                <a:solidFill>
                  <a:srgbClr val="FF0000"/>
                </a:solidFill>
              </a:rPr>
              <a:t>, </a:t>
            </a:r>
            <a:r>
              <a:rPr lang="zh-TW" altLang="en-US" dirty="0">
                <a:solidFill>
                  <a:srgbClr val="FF0000"/>
                </a:solidFill>
              </a:rPr>
              <a:t>按下開關</a:t>
            </a:r>
            <a:r>
              <a:rPr lang="en-US" altLang="zh-TW" dirty="0">
                <a:solidFill>
                  <a:srgbClr val="FF0000"/>
                </a:solidFill>
              </a:rPr>
              <a:t>(</a:t>
            </a:r>
            <a:r>
              <a:rPr lang="zh-TW" altLang="en-US" dirty="0">
                <a:solidFill>
                  <a:srgbClr val="FF0000"/>
                </a:solidFill>
              </a:rPr>
              <a:t>可至裝置管理員的連結埠察看是連結</a:t>
            </a:r>
            <a:r>
              <a:rPr lang="en-US" altLang="zh-TW" dirty="0">
                <a:solidFill>
                  <a:srgbClr val="FF0000"/>
                </a:solidFill>
              </a:rPr>
              <a:t>COM</a:t>
            </a:r>
            <a:r>
              <a:rPr lang="zh-TW" altLang="en-US" dirty="0">
                <a:solidFill>
                  <a:srgbClr val="FF0000"/>
                </a:solidFill>
              </a:rPr>
              <a:t>多少</a:t>
            </a:r>
            <a:r>
              <a:rPr lang="en-US" altLang="zh-TW" dirty="0">
                <a:solidFill>
                  <a:srgbClr val="FF0000"/>
                </a:solidFill>
              </a:rPr>
              <a:t>)</a:t>
            </a:r>
            <a:endParaRPr lang="zh-TW" altLang="en-US" dirty="0">
              <a:solidFill>
                <a:srgbClr val="FF0000"/>
              </a:solidFill>
            </a:endParaRPr>
          </a:p>
        </p:txBody>
      </p:sp>
      <p:sp>
        <p:nvSpPr>
          <p:cNvPr id="7" name="文字方塊 6">
            <a:extLst>
              <a:ext uri="{FF2B5EF4-FFF2-40B4-BE49-F238E27FC236}">
                <a16:creationId xmlns:a16="http://schemas.microsoft.com/office/drawing/2014/main" id="{7526EF58-476C-6BF7-9888-BB5962FA2DC4}"/>
              </a:ext>
            </a:extLst>
          </p:cNvPr>
          <p:cNvSpPr txBox="1"/>
          <p:nvPr/>
        </p:nvSpPr>
        <p:spPr>
          <a:xfrm>
            <a:off x="4247403" y="5193278"/>
            <a:ext cx="1184940" cy="369332"/>
          </a:xfrm>
          <a:prstGeom prst="rect">
            <a:avLst/>
          </a:prstGeom>
          <a:noFill/>
        </p:spPr>
        <p:txBody>
          <a:bodyPr wrap="none" rtlCol="0">
            <a:spAutoFit/>
          </a:bodyPr>
          <a:lstStyle/>
          <a:p>
            <a:r>
              <a:rPr lang="en-US" altLang="zh-TW" dirty="0">
                <a:solidFill>
                  <a:srgbClr val="FF0000"/>
                </a:solidFill>
              </a:rPr>
              <a:t>2.</a:t>
            </a:r>
            <a:r>
              <a:rPr lang="zh-TW" altLang="en-US" dirty="0">
                <a:solidFill>
                  <a:srgbClr val="FF0000"/>
                </a:solidFill>
              </a:rPr>
              <a:t> 輸入</a:t>
            </a:r>
            <a:r>
              <a:rPr lang="en-US" altLang="zh-TW" dirty="0">
                <a:solidFill>
                  <a:srgbClr val="FF0000"/>
                </a:solidFill>
              </a:rPr>
              <a:t>5A</a:t>
            </a:r>
            <a:endParaRPr lang="zh-TW" altLang="en-US" dirty="0">
              <a:solidFill>
                <a:srgbClr val="FF0000"/>
              </a:solidFill>
            </a:endParaRPr>
          </a:p>
        </p:txBody>
      </p:sp>
      <p:sp>
        <p:nvSpPr>
          <p:cNvPr id="8" name="文字方塊 7">
            <a:extLst>
              <a:ext uri="{FF2B5EF4-FFF2-40B4-BE49-F238E27FC236}">
                <a16:creationId xmlns:a16="http://schemas.microsoft.com/office/drawing/2014/main" id="{78CD63D4-25CF-154A-05A5-0DE246F000B3}"/>
              </a:ext>
            </a:extLst>
          </p:cNvPr>
          <p:cNvSpPr txBox="1"/>
          <p:nvPr/>
        </p:nvSpPr>
        <p:spPr>
          <a:xfrm>
            <a:off x="6202315" y="5014943"/>
            <a:ext cx="1364476" cy="369332"/>
          </a:xfrm>
          <a:prstGeom prst="rect">
            <a:avLst/>
          </a:prstGeom>
          <a:noFill/>
        </p:spPr>
        <p:txBody>
          <a:bodyPr wrap="none" rtlCol="0">
            <a:spAutoFit/>
          </a:bodyPr>
          <a:lstStyle/>
          <a:p>
            <a:r>
              <a:rPr lang="en-US" altLang="zh-TW" dirty="0">
                <a:solidFill>
                  <a:srgbClr val="FF0000"/>
                </a:solidFill>
              </a:rPr>
              <a:t>3. </a:t>
            </a:r>
            <a:r>
              <a:rPr lang="zh-TW" altLang="en-US" dirty="0">
                <a:solidFill>
                  <a:srgbClr val="FF0000"/>
                </a:solidFill>
              </a:rPr>
              <a:t>發送資料</a:t>
            </a:r>
          </a:p>
        </p:txBody>
      </p:sp>
      <p:sp>
        <p:nvSpPr>
          <p:cNvPr id="10" name="文字方塊 9">
            <a:extLst>
              <a:ext uri="{FF2B5EF4-FFF2-40B4-BE49-F238E27FC236}">
                <a16:creationId xmlns:a16="http://schemas.microsoft.com/office/drawing/2014/main" id="{4CFAD610-A8AE-8892-AB62-0AA22785D99C}"/>
              </a:ext>
            </a:extLst>
          </p:cNvPr>
          <p:cNvSpPr txBox="1"/>
          <p:nvPr/>
        </p:nvSpPr>
        <p:spPr>
          <a:xfrm>
            <a:off x="1269966" y="3244334"/>
            <a:ext cx="2718560" cy="461665"/>
          </a:xfrm>
          <a:prstGeom prst="rect">
            <a:avLst/>
          </a:prstGeom>
          <a:noFill/>
        </p:spPr>
        <p:txBody>
          <a:bodyPr wrap="square" rtlCol="0">
            <a:spAutoFit/>
          </a:bodyPr>
          <a:lstStyle/>
          <a:p>
            <a:r>
              <a:rPr lang="zh-TW" altLang="en-US" sz="2400" dirty="0"/>
              <a:t>開啟</a:t>
            </a:r>
            <a:r>
              <a:rPr lang="en-US" altLang="zh-TW" sz="2400" dirty="0"/>
              <a:t>accessport.exe</a:t>
            </a:r>
          </a:p>
        </p:txBody>
      </p:sp>
      <p:sp>
        <p:nvSpPr>
          <p:cNvPr id="11" name="橢圓 10">
            <a:extLst>
              <a:ext uri="{FF2B5EF4-FFF2-40B4-BE49-F238E27FC236}">
                <a16:creationId xmlns:a16="http://schemas.microsoft.com/office/drawing/2014/main" id="{9E6288A1-6E2B-0526-49AD-CE780B356A64}"/>
              </a:ext>
            </a:extLst>
          </p:cNvPr>
          <p:cNvSpPr/>
          <p:nvPr/>
        </p:nvSpPr>
        <p:spPr>
          <a:xfrm>
            <a:off x="4231032" y="1011981"/>
            <a:ext cx="576099" cy="2430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B8578C16-443A-5154-4226-058E813311E3}"/>
              </a:ext>
            </a:extLst>
          </p:cNvPr>
          <p:cNvSpPr/>
          <p:nvPr/>
        </p:nvSpPr>
        <p:spPr>
          <a:xfrm>
            <a:off x="4247403" y="4839224"/>
            <a:ext cx="576099" cy="35405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2F5F04C6-F52C-67DD-CE06-908586C53638}"/>
              </a:ext>
            </a:extLst>
          </p:cNvPr>
          <p:cNvSpPr/>
          <p:nvPr/>
        </p:nvSpPr>
        <p:spPr>
          <a:xfrm>
            <a:off x="6596503" y="4831108"/>
            <a:ext cx="576099" cy="2430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84209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E8D911-5388-3834-1191-6911B1B538C6}"/>
              </a:ext>
            </a:extLst>
          </p:cNvPr>
          <p:cNvSpPr>
            <a:spLocks noGrp="1"/>
          </p:cNvSpPr>
          <p:nvPr>
            <p:ph type="title"/>
          </p:nvPr>
        </p:nvSpPr>
        <p:spPr>
          <a:xfrm>
            <a:off x="592183" y="-233976"/>
            <a:ext cx="10058400" cy="1450757"/>
          </a:xfrm>
        </p:spPr>
        <p:txBody>
          <a:bodyPr/>
          <a:lstStyle/>
          <a:p>
            <a:r>
              <a:rPr lang="zh-TW" altLang="en-US" dirty="0"/>
              <a:t>接收資料</a:t>
            </a:r>
            <a:r>
              <a:rPr lang="en-US" altLang="zh-TW" dirty="0"/>
              <a:t>(</a:t>
            </a:r>
            <a:r>
              <a:rPr lang="zh-TW" altLang="en-US" dirty="0"/>
              <a:t>有線傳輸</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5F1A0056-73F6-3F7B-7AF8-A2D71CC28DD7}"/>
              </a:ext>
            </a:extLst>
          </p:cNvPr>
          <p:cNvSpPr>
            <a:spLocks noGrp="1"/>
          </p:cNvSpPr>
          <p:nvPr>
            <p:ph type="sldNum" sz="quarter" idx="12"/>
          </p:nvPr>
        </p:nvSpPr>
        <p:spPr/>
        <p:txBody>
          <a:bodyPr/>
          <a:lstStyle/>
          <a:p>
            <a:fld id="{855B8455-EB54-4728-A8B1-3F56393CFB5C}" type="slidenum">
              <a:rPr lang="zh-TW" altLang="en-US" smtClean="0"/>
              <a:t>12</a:t>
            </a:fld>
            <a:endParaRPr lang="zh-TW" altLang="en-US" dirty="0"/>
          </a:p>
        </p:txBody>
      </p:sp>
      <p:pic>
        <p:nvPicPr>
          <p:cNvPr id="5" name="圖片 4">
            <a:extLst>
              <a:ext uri="{FF2B5EF4-FFF2-40B4-BE49-F238E27FC236}">
                <a16:creationId xmlns:a16="http://schemas.microsoft.com/office/drawing/2014/main" id="{B3C9C2F9-BA79-F7A1-81F6-E8CE07A88D91}"/>
              </a:ext>
            </a:extLst>
          </p:cNvPr>
          <p:cNvPicPr>
            <a:picLocks noChangeAspect="1"/>
          </p:cNvPicPr>
          <p:nvPr/>
        </p:nvPicPr>
        <p:blipFill>
          <a:blip r:embed="rId2"/>
          <a:srcRect r="45476"/>
          <a:stretch>
            <a:fillRect/>
          </a:stretch>
        </p:blipFill>
        <p:spPr>
          <a:xfrm>
            <a:off x="287382" y="1270617"/>
            <a:ext cx="3682214" cy="4198366"/>
          </a:xfrm>
          <a:prstGeom prst="rect">
            <a:avLst/>
          </a:prstGeom>
        </p:spPr>
      </p:pic>
      <p:sp>
        <p:nvSpPr>
          <p:cNvPr id="6" name="文字方塊 5">
            <a:extLst>
              <a:ext uri="{FF2B5EF4-FFF2-40B4-BE49-F238E27FC236}">
                <a16:creationId xmlns:a16="http://schemas.microsoft.com/office/drawing/2014/main" id="{7352038E-46AF-1C7F-8738-DA39E3B04DC1}"/>
              </a:ext>
            </a:extLst>
          </p:cNvPr>
          <p:cNvSpPr txBox="1"/>
          <p:nvPr/>
        </p:nvSpPr>
        <p:spPr>
          <a:xfrm>
            <a:off x="383937" y="5522819"/>
            <a:ext cx="4197532" cy="646331"/>
          </a:xfrm>
          <a:prstGeom prst="rect">
            <a:avLst/>
          </a:prstGeom>
          <a:noFill/>
        </p:spPr>
        <p:txBody>
          <a:bodyPr wrap="square" rtlCol="0">
            <a:spAutoFit/>
          </a:bodyPr>
          <a:lstStyle/>
          <a:p>
            <a:r>
              <a:rPr lang="zh-TW" altLang="en-US" dirty="0"/>
              <a:t>使用</a:t>
            </a:r>
            <a:r>
              <a:rPr lang="en-US" altLang="zh-TW" dirty="0"/>
              <a:t>J-Link</a:t>
            </a:r>
            <a:r>
              <a:rPr lang="zh-TW" altLang="en-US" dirty="0"/>
              <a:t>接收資料</a:t>
            </a:r>
            <a:r>
              <a:rPr lang="en-US" altLang="zh-TW" dirty="0"/>
              <a:t>(</a:t>
            </a:r>
            <a:r>
              <a:rPr lang="zh-TW" altLang="en-US" dirty="0"/>
              <a:t>投影片</a:t>
            </a:r>
            <a:r>
              <a:rPr lang="en-US" altLang="zh-TW" dirty="0">
                <a:solidFill>
                  <a:srgbClr val="FF0000"/>
                </a:solidFill>
              </a:rPr>
              <a:t>7 8 9 </a:t>
            </a:r>
            <a:r>
              <a:rPr lang="zh-TW" altLang="en-US" dirty="0"/>
              <a:t>頁</a:t>
            </a:r>
            <a:r>
              <a:rPr lang="en-US" altLang="zh-TW" dirty="0"/>
              <a:t>)</a:t>
            </a:r>
          </a:p>
          <a:p>
            <a:r>
              <a:rPr lang="zh-TW" altLang="en-US" dirty="0"/>
              <a:t>自行將結果儲存</a:t>
            </a:r>
          </a:p>
        </p:txBody>
      </p:sp>
      <p:pic>
        <p:nvPicPr>
          <p:cNvPr id="8" name="圖片 7">
            <a:extLst>
              <a:ext uri="{FF2B5EF4-FFF2-40B4-BE49-F238E27FC236}">
                <a16:creationId xmlns:a16="http://schemas.microsoft.com/office/drawing/2014/main" id="{EEE278EE-0937-5D8B-B964-008952D5AEF1}"/>
              </a:ext>
            </a:extLst>
          </p:cNvPr>
          <p:cNvPicPr>
            <a:picLocks noChangeAspect="1"/>
          </p:cNvPicPr>
          <p:nvPr/>
        </p:nvPicPr>
        <p:blipFill>
          <a:blip r:embed="rId3"/>
          <a:stretch>
            <a:fillRect/>
          </a:stretch>
        </p:blipFill>
        <p:spPr>
          <a:xfrm>
            <a:off x="4609107" y="1295608"/>
            <a:ext cx="6041476" cy="3927155"/>
          </a:xfrm>
          <a:prstGeom prst="rect">
            <a:avLst/>
          </a:prstGeom>
        </p:spPr>
      </p:pic>
      <p:sp>
        <p:nvSpPr>
          <p:cNvPr id="9" name="文字方塊 8">
            <a:extLst>
              <a:ext uri="{FF2B5EF4-FFF2-40B4-BE49-F238E27FC236}">
                <a16:creationId xmlns:a16="http://schemas.microsoft.com/office/drawing/2014/main" id="{0AFFCC29-3A5B-5DA0-22FA-472D10B62DA1}"/>
              </a:ext>
            </a:extLst>
          </p:cNvPr>
          <p:cNvSpPr txBox="1"/>
          <p:nvPr/>
        </p:nvSpPr>
        <p:spPr>
          <a:xfrm>
            <a:off x="4894217" y="5468983"/>
            <a:ext cx="6200503" cy="923330"/>
          </a:xfrm>
          <a:prstGeom prst="rect">
            <a:avLst/>
          </a:prstGeom>
          <a:noFill/>
        </p:spPr>
        <p:txBody>
          <a:bodyPr wrap="square" rtlCol="0">
            <a:spAutoFit/>
          </a:bodyPr>
          <a:lstStyle/>
          <a:p>
            <a:r>
              <a:rPr lang="zh-TW" altLang="en-US" dirty="0"/>
              <a:t>使用</a:t>
            </a:r>
            <a:r>
              <a:rPr lang="en-US" altLang="zh-TW" dirty="0"/>
              <a:t>MATLAB(MCU2MATLAB.m)</a:t>
            </a:r>
            <a:r>
              <a:rPr lang="zh-TW" altLang="en-US" dirty="0"/>
              <a:t>接收資料</a:t>
            </a:r>
            <a:r>
              <a:rPr lang="en-US" altLang="zh-TW" dirty="0"/>
              <a:t>(</a:t>
            </a:r>
            <a:r>
              <a:rPr lang="zh-TW" altLang="en-US" dirty="0"/>
              <a:t>投影片第</a:t>
            </a:r>
            <a:r>
              <a:rPr lang="en-US" altLang="zh-TW" dirty="0">
                <a:solidFill>
                  <a:srgbClr val="FF0000"/>
                </a:solidFill>
              </a:rPr>
              <a:t>7</a:t>
            </a:r>
            <a:r>
              <a:rPr lang="zh-TW" altLang="en-US" dirty="0"/>
              <a:t>頁後即可執行      </a:t>
            </a:r>
            <a:r>
              <a:rPr lang="en-US" altLang="zh-TW" dirty="0"/>
              <a:t>Ctrl + C </a:t>
            </a:r>
            <a:r>
              <a:rPr lang="zh-TW" altLang="en-US" dirty="0"/>
              <a:t>可中止接收 </a:t>
            </a:r>
            <a:r>
              <a:rPr lang="en-US" altLang="zh-TW" dirty="0"/>
              <a:t>)</a:t>
            </a:r>
          </a:p>
          <a:p>
            <a:r>
              <a:rPr lang="zh-TW" altLang="en-US" dirty="0"/>
              <a:t>可再將資料儲存成</a:t>
            </a:r>
            <a:r>
              <a:rPr lang="en-US" altLang="zh-TW" dirty="0"/>
              <a:t>.txt </a:t>
            </a:r>
            <a:r>
              <a:rPr lang="zh-TW" altLang="en-US" dirty="0"/>
              <a:t>或</a:t>
            </a:r>
            <a:r>
              <a:rPr lang="en-US" altLang="zh-TW" dirty="0"/>
              <a:t>.mat</a:t>
            </a:r>
            <a:r>
              <a:rPr lang="zh-TW" altLang="en-US" dirty="0"/>
              <a:t>做後續處理</a:t>
            </a:r>
          </a:p>
        </p:txBody>
      </p:sp>
      <p:sp>
        <p:nvSpPr>
          <p:cNvPr id="10" name="文字方塊 12">
            <a:extLst>
              <a:ext uri="{FF2B5EF4-FFF2-40B4-BE49-F238E27FC236}">
                <a16:creationId xmlns:a16="http://schemas.microsoft.com/office/drawing/2014/main" id="{24B3D7DB-F892-46D3-9801-C6E71D8FE264}"/>
              </a:ext>
            </a:extLst>
          </p:cNvPr>
          <p:cNvSpPr txBox="1"/>
          <p:nvPr/>
        </p:nvSpPr>
        <p:spPr>
          <a:xfrm>
            <a:off x="6880320" y="2120449"/>
            <a:ext cx="4797874"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TW" altLang="en-US" sz="1400" dirty="0">
                <a:solidFill>
                  <a:srgbClr val="FF0000"/>
                </a:solidFill>
              </a:rPr>
              <a:t>修改</a:t>
            </a:r>
            <a:r>
              <a:rPr lang="en-US" altLang="zh-TW" sz="1400" dirty="0" err="1">
                <a:solidFill>
                  <a:srgbClr val="FF0000"/>
                </a:solidFill>
              </a:rPr>
              <a:t>matlab</a:t>
            </a:r>
            <a:r>
              <a:rPr lang="zh-TW" altLang="en-US" sz="1400" dirty="0">
                <a:solidFill>
                  <a:srgbClr val="FF0000"/>
                </a:solidFill>
              </a:rPr>
              <a:t>檔的</a:t>
            </a:r>
            <a:r>
              <a:rPr lang="en-US" altLang="zh-TW" sz="1400" dirty="0" err="1">
                <a:solidFill>
                  <a:srgbClr val="FF0000"/>
                </a:solidFill>
              </a:rPr>
              <a:t>portname</a:t>
            </a:r>
            <a:r>
              <a:rPr lang="en-US" altLang="zh-TW" sz="1400" dirty="0">
                <a:solidFill>
                  <a:srgbClr val="FF0000"/>
                </a:solidFill>
              </a:rPr>
              <a:t> (</a:t>
            </a:r>
            <a:r>
              <a:rPr lang="zh-TW" altLang="en-US" sz="1400" dirty="0">
                <a:solidFill>
                  <a:srgbClr val="FF0000"/>
                </a:solidFill>
              </a:rPr>
              <a:t>需要更改成你電腦的</a:t>
            </a:r>
            <a:r>
              <a:rPr lang="en-US" altLang="zh-TW" sz="1400" dirty="0" err="1">
                <a:solidFill>
                  <a:srgbClr val="FF0000"/>
                </a:solidFill>
              </a:rPr>
              <a:t>COMport</a:t>
            </a:r>
            <a:r>
              <a:rPr lang="en-US" altLang="zh-TW" sz="1400" dirty="0"/>
              <a:t>)</a:t>
            </a:r>
          </a:p>
          <a:p>
            <a:endParaRPr lang="en-US" altLang="zh-TW" sz="1400" dirty="0"/>
          </a:p>
          <a:p>
            <a:endParaRPr lang="zh-TW" altLang="en-US" sz="1400" dirty="0"/>
          </a:p>
        </p:txBody>
      </p:sp>
      <p:sp>
        <p:nvSpPr>
          <p:cNvPr id="11" name="橢圓 10">
            <a:extLst>
              <a:ext uri="{FF2B5EF4-FFF2-40B4-BE49-F238E27FC236}">
                <a16:creationId xmlns:a16="http://schemas.microsoft.com/office/drawing/2014/main" id="{C6216359-9917-9624-E847-CE4173E05416}"/>
              </a:ext>
            </a:extLst>
          </p:cNvPr>
          <p:cNvSpPr/>
          <p:nvPr/>
        </p:nvSpPr>
        <p:spPr>
          <a:xfrm>
            <a:off x="5503817" y="2107474"/>
            <a:ext cx="748937" cy="11321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noFill/>
            </a:endParaRPr>
          </a:p>
        </p:txBody>
      </p:sp>
      <p:cxnSp>
        <p:nvCxnSpPr>
          <p:cNvPr id="13" name="直線接點 12">
            <a:extLst>
              <a:ext uri="{FF2B5EF4-FFF2-40B4-BE49-F238E27FC236}">
                <a16:creationId xmlns:a16="http://schemas.microsoft.com/office/drawing/2014/main" id="{F04C733D-24FE-2DFF-2A97-D4F9F328073E}"/>
              </a:ext>
            </a:extLst>
          </p:cNvPr>
          <p:cNvCxnSpPr>
            <a:cxnSpLocks/>
          </p:cNvCxnSpPr>
          <p:nvPr/>
        </p:nvCxnSpPr>
        <p:spPr>
          <a:xfrm>
            <a:off x="6265223" y="2205402"/>
            <a:ext cx="701634" cy="76244"/>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25207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0E6731-31EE-DDE8-1950-88DED5CA907A}"/>
              </a:ext>
            </a:extLst>
          </p:cNvPr>
          <p:cNvSpPr>
            <a:spLocks noGrp="1"/>
          </p:cNvSpPr>
          <p:nvPr>
            <p:ph type="title"/>
          </p:nvPr>
        </p:nvSpPr>
        <p:spPr/>
        <p:txBody>
          <a:bodyPr/>
          <a:lstStyle/>
          <a:p>
            <a:r>
              <a:rPr lang="zh-TW" altLang="en-US" dirty="0"/>
              <a:t>藍芽傳輸方式</a:t>
            </a:r>
          </a:p>
        </p:txBody>
      </p:sp>
      <p:sp>
        <p:nvSpPr>
          <p:cNvPr id="3" name="內容版面配置區 2">
            <a:extLst>
              <a:ext uri="{FF2B5EF4-FFF2-40B4-BE49-F238E27FC236}">
                <a16:creationId xmlns:a16="http://schemas.microsoft.com/office/drawing/2014/main" id="{DA0CEFA5-6067-E0B8-A615-5355B89011BD}"/>
              </a:ext>
            </a:extLst>
          </p:cNvPr>
          <p:cNvSpPr>
            <a:spLocks noGrp="1"/>
          </p:cNvSpPr>
          <p:nvPr>
            <p:ph idx="1"/>
          </p:nvPr>
        </p:nvSpPr>
        <p:spPr>
          <a:xfrm>
            <a:off x="4125538" y="2826168"/>
            <a:ext cx="4499955" cy="1249443"/>
          </a:xfrm>
        </p:spPr>
        <p:txBody>
          <a:bodyPr/>
          <a:lstStyle/>
          <a:p>
            <a:r>
              <a:rPr lang="zh-TW" altLang="en-US" sz="2800" dirty="0">
                <a:solidFill>
                  <a:schemeClr val="tx1"/>
                </a:solidFill>
              </a:rPr>
              <a:t>在</a:t>
            </a:r>
            <a:r>
              <a:rPr lang="en-US" altLang="zh-TW" sz="2800" dirty="0">
                <a:solidFill>
                  <a:schemeClr val="tx1"/>
                </a:solidFill>
              </a:rPr>
              <a:t>App store</a:t>
            </a:r>
            <a:r>
              <a:rPr lang="zh-TW" altLang="en-US" sz="2800" dirty="0">
                <a:solidFill>
                  <a:schemeClr val="tx1"/>
                </a:solidFill>
              </a:rPr>
              <a:t>或</a:t>
            </a:r>
            <a:r>
              <a:rPr lang="en-US" altLang="zh-TW" sz="2800" dirty="0">
                <a:solidFill>
                  <a:schemeClr val="tx1"/>
                </a:solidFill>
              </a:rPr>
              <a:t>Google Play </a:t>
            </a:r>
            <a:r>
              <a:rPr lang="zh-TW" altLang="en-US" sz="2800" dirty="0">
                <a:solidFill>
                  <a:schemeClr val="tx1"/>
                </a:solidFill>
              </a:rPr>
              <a:t>商店</a:t>
            </a:r>
            <a:endParaRPr lang="en-US" altLang="zh-TW" sz="2800" dirty="0">
              <a:solidFill>
                <a:schemeClr val="tx1"/>
              </a:solidFill>
            </a:endParaRPr>
          </a:p>
          <a:p>
            <a:r>
              <a:rPr lang="zh-TW" altLang="en-US" sz="2800" dirty="0">
                <a:solidFill>
                  <a:schemeClr val="tx1"/>
                </a:solidFill>
              </a:rPr>
              <a:t>下載</a:t>
            </a:r>
            <a:r>
              <a:rPr lang="en-US" altLang="zh-TW" sz="2800" dirty="0" err="1">
                <a:solidFill>
                  <a:srgbClr val="FF0000"/>
                </a:solidFill>
              </a:rPr>
              <a:t>nRF</a:t>
            </a:r>
            <a:r>
              <a:rPr lang="en-US" altLang="zh-TW" sz="2800" dirty="0">
                <a:solidFill>
                  <a:srgbClr val="FF0000"/>
                </a:solidFill>
              </a:rPr>
              <a:t> Connect for Mobile</a:t>
            </a:r>
          </a:p>
          <a:p>
            <a:pPr marL="0" indent="0">
              <a:buNone/>
            </a:pPr>
            <a:endParaRPr lang="zh-TW" altLang="en-US" dirty="0"/>
          </a:p>
        </p:txBody>
      </p:sp>
      <p:sp>
        <p:nvSpPr>
          <p:cNvPr id="4" name="投影片編號版面配置區 3">
            <a:extLst>
              <a:ext uri="{FF2B5EF4-FFF2-40B4-BE49-F238E27FC236}">
                <a16:creationId xmlns:a16="http://schemas.microsoft.com/office/drawing/2014/main" id="{E1344FDE-3E10-0FA8-9137-EA37D77E274D}"/>
              </a:ext>
            </a:extLst>
          </p:cNvPr>
          <p:cNvSpPr>
            <a:spLocks noGrp="1"/>
          </p:cNvSpPr>
          <p:nvPr>
            <p:ph type="sldNum" sz="quarter" idx="12"/>
          </p:nvPr>
        </p:nvSpPr>
        <p:spPr/>
        <p:txBody>
          <a:bodyPr/>
          <a:lstStyle/>
          <a:p>
            <a:fld id="{855B8455-EB54-4728-A8B1-3F56393CFB5C}" type="slidenum">
              <a:rPr lang="zh-TW" altLang="en-US" smtClean="0"/>
              <a:t>13</a:t>
            </a:fld>
            <a:endParaRPr lang="zh-TW" altLang="en-US"/>
          </a:p>
        </p:txBody>
      </p:sp>
      <p:pic>
        <p:nvPicPr>
          <p:cNvPr id="6" name="圖片 5">
            <a:extLst>
              <a:ext uri="{FF2B5EF4-FFF2-40B4-BE49-F238E27FC236}">
                <a16:creationId xmlns:a16="http://schemas.microsoft.com/office/drawing/2014/main" id="{613C9EE2-9AB7-C033-0433-5659575B3065}"/>
              </a:ext>
            </a:extLst>
          </p:cNvPr>
          <p:cNvPicPr>
            <a:picLocks noChangeAspect="1"/>
          </p:cNvPicPr>
          <p:nvPr/>
        </p:nvPicPr>
        <p:blipFill>
          <a:blip r:embed="rId2"/>
          <a:stretch>
            <a:fillRect/>
          </a:stretch>
        </p:blipFill>
        <p:spPr>
          <a:xfrm>
            <a:off x="1097280" y="1803947"/>
            <a:ext cx="2852639" cy="4023360"/>
          </a:xfrm>
          <a:prstGeom prst="rect">
            <a:avLst/>
          </a:prstGeom>
        </p:spPr>
      </p:pic>
      <p:pic>
        <p:nvPicPr>
          <p:cNvPr id="8" name="圖片 7">
            <a:extLst>
              <a:ext uri="{FF2B5EF4-FFF2-40B4-BE49-F238E27FC236}">
                <a16:creationId xmlns:a16="http://schemas.microsoft.com/office/drawing/2014/main" id="{9097658D-7430-4B46-B359-0F1690221A92}"/>
              </a:ext>
            </a:extLst>
          </p:cNvPr>
          <p:cNvPicPr>
            <a:picLocks noChangeAspect="1"/>
          </p:cNvPicPr>
          <p:nvPr/>
        </p:nvPicPr>
        <p:blipFill>
          <a:blip r:embed="rId3"/>
          <a:stretch>
            <a:fillRect/>
          </a:stretch>
        </p:blipFill>
        <p:spPr>
          <a:xfrm>
            <a:off x="8848045" y="1046859"/>
            <a:ext cx="2530186" cy="4780448"/>
          </a:xfrm>
          <a:prstGeom prst="rect">
            <a:avLst/>
          </a:prstGeom>
        </p:spPr>
      </p:pic>
      <p:sp>
        <p:nvSpPr>
          <p:cNvPr id="9" name="橢圓 8">
            <a:extLst>
              <a:ext uri="{FF2B5EF4-FFF2-40B4-BE49-F238E27FC236}">
                <a16:creationId xmlns:a16="http://schemas.microsoft.com/office/drawing/2014/main" id="{4155A238-6D57-751D-CF1E-A051547C1763}"/>
              </a:ext>
            </a:extLst>
          </p:cNvPr>
          <p:cNvSpPr/>
          <p:nvPr/>
        </p:nvSpPr>
        <p:spPr>
          <a:xfrm>
            <a:off x="2629989" y="2020389"/>
            <a:ext cx="1227908" cy="32221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B58137D9-1EBA-094F-DF96-19727131A0C4}"/>
              </a:ext>
            </a:extLst>
          </p:cNvPr>
          <p:cNvSpPr/>
          <p:nvPr/>
        </p:nvSpPr>
        <p:spPr>
          <a:xfrm>
            <a:off x="9328562" y="1127136"/>
            <a:ext cx="1227908" cy="32221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8691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D6825C-AD37-1B63-BD13-51D5A3FB290F}"/>
              </a:ext>
            </a:extLst>
          </p:cNvPr>
          <p:cNvSpPr>
            <a:spLocks noGrp="1"/>
          </p:cNvSpPr>
          <p:nvPr>
            <p:ph type="title"/>
          </p:nvPr>
        </p:nvSpPr>
        <p:spPr/>
        <p:txBody>
          <a:bodyPr>
            <a:normAutofit fontScale="90000"/>
          </a:bodyPr>
          <a:lstStyle/>
          <a:p>
            <a:r>
              <a:rPr lang="zh-TW" altLang="en-US" dirty="0"/>
              <a:t>開發板設定</a:t>
            </a:r>
          </a:p>
        </p:txBody>
      </p:sp>
      <p:pic>
        <p:nvPicPr>
          <p:cNvPr id="4" name="內容版面配置區 3">
            <a:extLst>
              <a:ext uri="{FF2B5EF4-FFF2-40B4-BE49-F238E27FC236}">
                <a16:creationId xmlns:a16="http://schemas.microsoft.com/office/drawing/2014/main" id="{3BDE5459-D2F7-D696-447B-58C9AEC06067}"/>
              </a:ext>
            </a:extLst>
          </p:cNvPr>
          <p:cNvPicPr>
            <a:picLocks noGrp="1" noChangeAspect="1"/>
          </p:cNvPicPr>
          <p:nvPr>
            <p:ph idx="1"/>
          </p:nvPr>
        </p:nvPicPr>
        <p:blipFill>
          <a:blip r:embed="rId2"/>
          <a:stretch>
            <a:fillRect/>
          </a:stretch>
        </p:blipFill>
        <p:spPr>
          <a:xfrm>
            <a:off x="6672064" y="952710"/>
            <a:ext cx="4536504" cy="5333717"/>
          </a:xfrm>
          <a:prstGeom prst="rect">
            <a:avLst/>
          </a:prstGeom>
        </p:spPr>
      </p:pic>
      <p:sp>
        <p:nvSpPr>
          <p:cNvPr id="5" name="橢圓 4">
            <a:extLst>
              <a:ext uri="{FF2B5EF4-FFF2-40B4-BE49-F238E27FC236}">
                <a16:creationId xmlns:a16="http://schemas.microsoft.com/office/drawing/2014/main" id="{5098A7A6-C148-A650-90C6-714EE797EDA4}"/>
              </a:ext>
            </a:extLst>
          </p:cNvPr>
          <p:cNvSpPr/>
          <p:nvPr/>
        </p:nvSpPr>
        <p:spPr>
          <a:xfrm>
            <a:off x="7320136" y="2204864"/>
            <a:ext cx="864096" cy="864096"/>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EF8FE6E-07DE-9B19-82A3-49423DFD2585}"/>
              </a:ext>
            </a:extLst>
          </p:cNvPr>
          <p:cNvSpPr txBox="1"/>
          <p:nvPr/>
        </p:nvSpPr>
        <p:spPr>
          <a:xfrm>
            <a:off x="551385" y="1628800"/>
            <a:ext cx="6120680" cy="2031325"/>
          </a:xfrm>
          <a:prstGeom prst="rect">
            <a:avLst/>
          </a:prstGeom>
          <a:noFill/>
        </p:spPr>
        <p:txBody>
          <a:bodyPr wrap="square" rtlCol="0">
            <a:spAutoFit/>
          </a:bodyPr>
          <a:lstStyle/>
          <a:p>
            <a:r>
              <a:rPr lang="en-US" altLang="zh-TW" dirty="0"/>
              <a:t>[1]. </a:t>
            </a:r>
            <a:r>
              <a:rPr lang="zh-TW" altLang="en-US" dirty="0"/>
              <a:t>紅框處為</a:t>
            </a:r>
            <a:r>
              <a:rPr lang="en-US" altLang="zh-TW" dirty="0"/>
              <a:t>S4, </a:t>
            </a:r>
            <a:r>
              <a:rPr lang="zh-TW" altLang="en-US" dirty="0"/>
              <a:t>用來設定</a:t>
            </a:r>
            <a:r>
              <a:rPr lang="en-US" altLang="zh-TW" dirty="0"/>
              <a:t>PMOD1</a:t>
            </a:r>
            <a:r>
              <a:rPr lang="zh-TW" altLang="en-US" dirty="0"/>
              <a:t>和</a:t>
            </a:r>
            <a:r>
              <a:rPr lang="en-US" altLang="zh-TW" dirty="0"/>
              <a:t>PMOD2</a:t>
            </a:r>
            <a:r>
              <a:rPr lang="zh-TW" altLang="en-US" dirty="0"/>
              <a:t>的介面</a:t>
            </a:r>
            <a:br>
              <a:rPr lang="en-US" altLang="zh-TW" dirty="0"/>
            </a:br>
            <a:br>
              <a:rPr lang="en-US" altLang="zh-TW" dirty="0"/>
            </a:br>
            <a:r>
              <a:rPr lang="en-US" altLang="zh-TW" dirty="0"/>
              <a:t>[2]. PMOD1</a:t>
            </a:r>
            <a:r>
              <a:rPr lang="zh-TW" altLang="en-US" dirty="0"/>
              <a:t> 透過 </a:t>
            </a:r>
            <a:r>
              <a:rPr lang="en-US" altLang="zh-TW" dirty="0"/>
              <a:t>I2C</a:t>
            </a:r>
            <a:r>
              <a:rPr lang="zh-TW" altLang="en-US" dirty="0"/>
              <a:t>連接到六軸傳感器</a:t>
            </a:r>
            <a:r>
              <a:rPr lang="en-US" altLang="zh-TW" dirty="0"/>
              <a:t>.</a:t>
            </a:r>
            <a:r>
              <a:rPr lang="zh-TW" altLang="en-US" dirty="0"/>
              <a:t> 請確認指撥開關朝向</a:t>
            </a:r>
            <a:r>
              <a:rPr lang="en-US" altLang="zh-TW" dirty="0"/>
              <a:t>I2C</a:t>
            </a:r>
            <a:r>
              <a:rPr lang="zh-TW" altLang="en-US" dirty="0"/>
              <a:t>的位置</a:t>
            </a:r>
            <a:r>
              <a:rPr lang="en-US" altLang="zh-TW" dirty="0"/>
              <a:t>.</a:t>
            </a:r>
            <a:br>
              <a:rPr lang="en-US" altLang="zh-TW" dirty="0"/>
            </a:br>
            <a:br>
              <a:rPr lang="en-US" altLang="zh-TW" dirty="0"/>
            </a:br>
            <a:r>
              <a:rPr lang="en-US" altLang="zh-TW" dirty="0"/>
              <a:t>[3]. PMOD2</a:t>
            </a:r>
            <a:r>
              <a:rPr lang="zh-TW" altLang="en-US" dirty="0"/>
              <a:t> 透過 </a:t>
            </a:r>
            <a:r>
              <a:rPr lang="en-US" altLang="zh-TW" dirty="0"/>
              <a:t>UART </a:t>
            </a:r>
            <a:r>
              <a:rPr lang="zh-TW" altLang="en-US" dirty="0"/>
              <a:t>連接到六軸傳感器</a:t>
            </a:r>
            <a:r>
              <a:rPr lang="en-US" altLang="zh-TW" dirty="0"/>
              <a:t>,</a:t>
            </a:r>
            <a:r>
              <a:rPr lang="zh-TW" altLang="en-US" dirty="0"/>
              <a:t> 請確認指撥開關朝向</a:t>
            </a:r>
            <a:r>
              <a:rPr lang="en-US" altLang="zh-TW" dirty="0"/>
              <a:t>UART</a:t>
            </a:r>
            <a:r>
              <a:rPr lang="zh-TW" altLang="en-US" dirty="0"/>
              <a:t>的位置</a:t>
            </a:r>
            <a:r>
              <a:rPr lang="en-US" altLang="zh-TW" dirty="0"/>
              <a:t>.</a:t>
            </a:r>
            <a:endParaRPr lang="zh-TW" altLang="en-US" dirty="0"/>
          </a:p>
        </p:txBody>
      </p:sp>
      <p:grpSp>
        <p:nvGrpSpPr>
          <p:cNvPr id="17" name="群組 16">
            <a:extLst>
              <a:ext uri="{FF2B5EF4-FFF2-40B4-BE49-F238E27FC236}">
                <a16:creationId xmlns:a16="http://schemas.microsoft.com/office/drawing/2014/main" id="{C18C2068-04ED-18E0-56CF-6E4549977EB5}"/>
              </a:ext>
            </a:extLst>
          </p:cNvPr>
          <p:cNvGrpSpPr/>
          <p:nvPr/>
        </p:nvGrpSpPr>
        <p:grpSpPr>
          <a:xfrm>
            <a:off x="1559496" y="4236189"/>
            <a:ext cx="3573118" cy="1895505"/>
            <a:chOff x="698244" y="3884533"/>
            <a:chExt cx="3573118" cy="1895505"/>
          </a:xfrm>
        </p:grpSpPr>
        <p:sp>
          <p:nvSpPr>
            <p:cNvPr id="7" name="矩形: 圓角 6">
              <a:extLst>
                <a:ext uri="{FF2B5EF4-FFF2-40B4-BE49-F238E27FC236}">
                  <a16:creationId xmlns:a16="http://schemas.microsoft.com/office/drawing/2014/main" id="{59B7C481-7D61-7BF9-18E6-A575C436446D}"/>
                </a:ext>
              </a:extLst>
            </p:cNvPr>
            <p:cNvSpPr/>
            <p:nvPr/>
          </p:nvSpPr>
          <p:spPr>
            <a:xfrm>
              <a:off x="1991544" y="4221088"/>
              <a:ext cx="1728192" cy="10801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2E3C7137-D139-1606-C902-E6CA20F92C30}"/>
                </a:ext>
              </a:extLst>
            </p:cNvPr>
            <p:cNvSpPr/>
            <p:nvPr/>
          </p:nvSpPr>
          <p:spPr>
            <a:xfrm>
              <a:off x="2135560" y="4445496"/>
              <a:ext cx="1440160" cy="279648"/>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74A116C5-FA22-693E-B37B-5183E39582A7}"/>
                </a:ext>
              </a:extLst>
            </p:cNvPr>
            <p:cNvSpPr/>
            <p:nvPr/>
          </p:nvSpPr>
          <p:spPr>
            <a:xfrm>
              <a:off x="2143713" y="4877544"/>
              <a:ext cx="1440160" cy="279648"/>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1B7254DF-942A-277F-341B-17D6B6C2E2BF}"/>
                </a:ext>
              </a:extLst>
            </p:cNvPr>
            <p:cNvSpPr/>
            <p:nvPr/>
          </p:nvSpPr>
          <p:spPr>
            <a:xfrm>
              <a:off x="2351584" y="4457238"/>
              <a:ext cx="415511" cy="2561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697A94E2-CFDF-D39E-8DF5-502C8137C936}"/>
                </a:ext>
              </a:extLst>
            </p:cNvPr>
            <p:cNvSpPr/>
            <p:nvPr/>
          </p:nvSpPr>
          <p:spPr>
            <a:xfrm>
              <a:off x="2960607" y="4877544"/>
              <a:ext cx="415511" cy="2561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74DBD843-D9D8-7039-2914-999AA1196462}"/>
                </a:ext>
              </a:extLst>
            </p:cNvPr>
            <p:cNvSpPr txBox="1"/>
            <p:nvPr/>
          </p:nvSpPr>
          <p:spPr>
            <a:xfrm>
              <a:off x="2361091" y="3884533"/>
              <a:ext cx="1005403" cy="369332"/>
            </a:xfrm>
            <a:prstGeom prst="rect">
              <a:avLst/>
            </a:prstGeom>
            <a:noFill/>
          </p:spPr>
          <p:txBody>
            <a:bodyPr wrap="none" rtlCol="0">
              <a:spAutoFit/>
            </a:bodyPr>
            <a:lstStyle/>
            <a:p>
              <a:r>
                <a:rPr lang="en-US" altLang="zh-TW" dirty="0"/>
                <a:t>PMOD2</a:t>
              </a:r>
              <a:endParaRPr lang="zh-TW" altLang="en-US" dirty="0"/>
            </a:p>
          </p:txBody>
        </p:sp>
        <p:sp>
          <p:nvSpPr>
            <p:cNvPr id="13" name="文字方塊 12">
              <a:extLst>
                <a:ext uri="{FF2B5EF4-FFF2-40B4-BE49-F238E27FC236}">
                  <a16:creationId xmlns:a16="http://schemas.microsoft.com/office/drawing/2014/main" id="{28F85BF9-91BB-2908-A829-491D87B618E9}"/>
                </a:ext>
              </a:extLst>
            </p:cNvPr>
            <p:cNvSpPr txBox="1"/>
            <p:nvPr/>
          </p:nvSpPr>
          <p:spPr>
            <a:xfrm>
              <a:off x="2370715" y="5279013"/>
              <a:ext cx="1005403" cy="369332"/>
            </a:xfrm>
            <a:prstGeom prst="rect">
              <a:avLst/>
            </a:prstGeom>
            <a:noFill/>
          </p:spPr>
          <p:txBody>
            <a:bodyPr wrap="none" rtlCol="0">
              <a:spAutoFit/>
            </a:bodyPr>
            <a:lstStyle/>
            <a:p>
              <a:r>
                <a:rPr lang="en-US" altLang="zh-TW" dirty="0"/>
                <a:t>PMOD1</a:t>
              </a:r>
              <a:endParaRPr lang="zh-TW" altLang="en-US" dirty="0"/>
            </a:p>
          </p:txBody>
        </p:sp>
        <p:sp>
          <p:nvSpPr>
            <p:cNvPr id="14" name="文字方塊 13">
              <a:extLst>
                <a:ext uri="{FF2B5EF4-FFF2-40B4-BE49-F238E27FC236}">
                  <a16:creationId xmlns:a16="http://schemas.microsoft.com/office/drawing/2014/main" id="{F8478A7B-4AFA-35F5-7436-DAE88B655F17}"/>
                </a:ext>
              </a:extLst>
            </p:cNvPr>
            <p:cNvSpPr txBox="1"/>
            <p:nvPr/>
          </p:nvSpPr>
          <p:spPr>
            <a:xfrm>
              <a:off x="3791744" y="4587181"/>
              <a:ext cx="479618" cy="369332"/>
            </a:xfrm>
            <a:prstGeom prst="rect">
              <a:avLst/>
            </a:prstGeom>
            <a:noFill/>
          </p:spPr>
          <p:txBody>
            <a:bodyPr wrap="none" rtlCol="0">
              <a:spAutoFit/>
            </a:bodyPr>
            <a:lstStyle/>
            <a:p>
              <a:r>
                <a:rPr lang="en-US" altLang="zh-TW" dirty="0"/>
                <a:t>IIC</a:t>
              </a:r>
              <a:endParaRPr lang="zh-TW" altLang="en-US" dirty="0"/>
            </a:p>
          </p:txBody>
        </p:sp>
        <p:sp>
          <p:nvSpPr>
            <p:cNvPr id="15" name="文字方塊 14">
              <a:extLst>
                <a:ext uri="{FF2B5EF4-FFF2-40B4-BE49-F238E27FC236}">
                  <a16:creationId xmlns:a16="http://schemas.microsoft.com/office/drawing/2014/main" id="{8646D5F7-1B6D-16A5-CB11-0CEEE5BD9CE0}"/>
                </a:ext>
              </a:extLst>
            </p:cNvPr>
            <p:cNvSpPr txBox="1"/>
            <p:nvPr/>
          </p:nvSpPr>
          <p:spPr>
            <a:xfrm>
              <a:off x="698244" y="4597854"/>
              <a:ext cx="1244893" cy="369332"/>
            </a:xfrm>
            <a:prstGeom prst="rect">
              <a:avLst/>
            </a:prstGeom>
            <a:noFill/>
          </p:spPr>
          <p:txBody>
            <a:bodyPr wrap="none" rtlCol="0">
              <a:spAutoFit/>
            </a:bodyPr>
            <a:lstStyle/>
            <a:p>
              <a:r>
                <a:rPr lang="en-US" altLang="zh-TW" dirty="0"/>
                <a:t>UART/SPI</a:t>
              </a:r>
              <a:endParaRPr lang="zh-TW" altLang="en-US" dirty="0"/>
            </a:p>
          </p:txBody>
        </p:sp>
        <p:sp>
          <p:nvSpPr>
            <p:cNvPr id="16" name="文字方塊 15">
              <a:extLst>
                <a:ext uri="{FF2B5EF4-FFF2-40B4-BE49-F238E27FC236}">
                  <a16:creationId xmlns:a16="http://schemas.microsoft.com/office/drawing/2014/main" id="{611E9BBA-C01A-DF8B-C8BD-2B8BC3B5C446}"/>
                </a:ext>
              </a:extLst>
            </p:cNvPr>
            <p:cNvSpPr txBox="1"/>
            <p:nvPr/>
          </p:nvSpPr>
          <p:spPr>
            <a:xfrm>
              <a:off x="3804568" y="5133707"/>
              <a:ext cx="466794" cy="646331"/>
            </a:xfrm>
            <a:prstGeom prst="rect">
              <a:avLst/>
            </a:prstGeom>
            <a:noFill/>
          </p:spPr>
          <p:txBody>
            <a:bodyPr wrap="none" rtlCol="0">
              <a:spAutoFit/>
            </a:bodyPr>
            <a:lstStyle/>
            <a:p>
              <a:r>
                <a:rPr lang="en-US" altLang="zh-TW" dirty="0"/>
                <a:t>S4</a:t>
              </a:r>
            </a:p>
            <a:p>
              <a:endParaRPr lang="zh-TW" altLang="en-US" dirty="0"/>
            </a:p>
          </p:txBody>
        </p:sp>
      </p:grpSp>
      <p:cxnSp>
        <p:nvCxnSpPr>
          <p:cNvPr id="21" name="直線單箭頭接點 20">
            <a:extLst>
              <a:ext uri="{FF2B5EF4-FFF2-40B4-BE49-F238E27FC236}">
                <a16:creationId xmlns:a16="http://schemas.microsoft.com/office/drawing/2014/main" id="{9AD7EE21-BCFE-8A8D-AD41-E24EA02FD354}"/>
              </a:ext>
            </a:extLst>
          </p:cNvPr>
          <p:cNvCxnSpPr>
            <a:stCxn id="5" idx="4"/>
          </p:cNvCxnSpPr>
          <p:nvPr/>
        </p:nvCxnSpPr>
        <p:spPr>
          <a:xfrm flipH="1">
            <a:off x="5132614" y="3068960"/>
            <a:ext cx="2619570" cy="165618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4862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6BC9D76-A54F-A94F-56AA-F9C2C43EA503}"/>
              </a:ext>
            </a:extLst>
          </p:cNvPr>
          <p:cNvSpPr>
            <a:spLocks noGrp="1"/>
          </p:cNvSpPr>
          <p:nvPr>
            <p:ph type="sldNum" sz="quarter" idx="12"/>
          </p:nvPr>
        </p:nvSpPr>
        <p:spPr/>
        <p:txBody>
          <a:bodyPr/>
          <a:lstStyle/>
          <a:p>
            <a:fld id="{855B8455-EB54-4728-A8B1-3F56393CFB5C}" type="slidenum">
              <a:rPr lang="zh-TW" altLang="en-US" smtClean="0"/>
              <a:t>15</a:t>
            </a:fld>
            <a:endParaRPr lang="zh-TW" altLang="en-US"/>
          </a:p>
        </p:txBody>
      </p:sp>
      <p:pic>
        <p:nvPicPr>
          <p:cNvPr id="6" name="圖片 5">
            <a:extLst>
              <a:ext uri="{FF2B5EF4-FFF2-40B4-BE49-F238E27FC236}">
                <a16:creationId xmlns:a16="http://schemas.microsoft.com/office/drawing/2014/main" id="{60063F29-B039-58A0-2950-637DEAA17BAD}"/>
              </a:ext>
            </a:extLst>
          </p:cNvPr>
          <p:cNvPicPr>
            <a:picLocks noChangeAspect="1"/>
          </p:cNvPicPr>
          <p:nvPr/>
        </p:nvPicPr>
        <p:blipFill>
          <a:blip r:embed="rId2"/>
          <a:stretch>
            <a:fillRect/>
          </a:stretch>
        </p:blipFill>
        <p:spPr>
          <a:xfrm>
            <a:off x="1140505" y="418011"/>
            <a:ext cx="2665140" cy="5464581"/>
          </a:xfrm>
          <a:prstGeom prst="rect">
            <a:avLst/>
          </a:prstGeom>
        </p:spPr>
      </p:pic>
      <p:sp>
        <p:nvSpPr>
          <p:cNvPr id="7" name="文字方塊 6">
            <a:extLst>
              <a:ext uri="{FF2B5EF4-FFF2-40B4-BE49-F238E27FC236}">
                <a16:creationId xmlns:a16="http://schemas.microsoft.com/office/drawing/2014/main" id="{93BE124D-B996-E75C-362D-B0C0B42705E3}"/>
              </a:ext>
            </a:extLst>
          </p:cNvPr>
          <p:cNvSpPr txBox="1"/>
          <p:nvPr/>
        </p:nvSpPr>
        <p:spPr>
          <a:xfrm>
            <a:off x="3727268" y="1372271"/>
            <a:ext cx="5529943" cy="830997"/>
          </a:xfrm>
          <a:prstGeom prst="rect">
            <a:avLst/>
          </a:prstGeom>
          <a:noFill/>
        </p:spPr>
        <p:txBody>
          <a:bodyPr wrap="square" rtlCol="0">
            <a:spAutoFit/>
          </a:bodyPr>
          <a:lstStyle/>
          <a:p>
            <a:r>
              <a:rPr lang="en-US" altLang="zh-TW" sz="2400" dirty="0"/>
              <a:t>1.</a:t>
            </a:r>
            <a:r>
              <a:rPr lang="zh-TW" altLang="en-US" sz="2400" dirty="0"/>
              <a:t>在</a:t>
            </a:r>
            <a:r>
              <a:rPr lang="en-US" altLang="zh-TW" sz="2400" dirty="0"/>
              <a:t>SCANNER </a:t>
            </a:r>
            <a:r>
              <a:rPr lang="zh-TW" altLang="en-US" sz="2400" dirty="0"/>
              <a:t>裡面尋找</a:t>
            </a:r>
            <a:r>
              <a:rPr lang="en-US" altLang="zh-TW" sz="2400" dirty="0">
                <a:solidFill>
                  <a:srgbClr val="FF0000"/>
                </a:solidFill>
              </a:rPr>
              <a:t>DA14531MOD</a:t>
            </a:r>
          </a:p>
          <a:p>
            <a:r>
              <a:rPr lang="zh-TW" altLang="en-US" sz="2400" dirty="0"/>
              <a:t>並點選</a:t>
            </a:r>
            <a:r>
              <a:rPr lang="en-US" altLang="zh-TW" sz="2400" dirty="0">
                <a:solidFill>
                  <a:srgbClr val="FF0000"/>
                </a:solidFill>
              </a:rPr>
              <a:t>CONNECT</a:t>
            </a:r>
            <a:endParaRPr lang="zh-TW" altLang="en-US" sz="2400" dirty="0">
              <a:solidFill>
                <a:srgbClr val="FF0000"/>
              </a:solidFill>
            </a:endParaRPr>
          </a:p>
        </p:txBody>
      </p:sp>
      <p:sp>
        <p:nvSpPr>
          <p:cNvPr id="8" name="橢圓 7">
            <a:extLst>
              <a:ext uri="{FF2B5EF4-FFF2-40B4-BE49-F238E27FC236}">
                <a16:creationId xmlns:a16="http://schemas.microsoft.com/office/drawing/2014/main" id="{36B7E71B-F8B5-A428-E62F-EB31664C82B3}"/>
              </a:ext>
            </a:extLst>
          </p:cNvPr>
          <p:cNvSpPr/>
          <p:nvPr/>
        </p:nvSpPr>
        <p:spPr>
          <a:xfrm>
            <a:off x="1306286" y="3988525"/>
            <a:ext cx="2586445" cy="51380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16E8BFE1-B03F-4871-3724-D07DD6A492AB}"/>
              </a:ext>
            </a:extLst>
          </p:cNvPr>
          <p:cNvPicPr>
            <a:picLocks noChangeAspect="1"/>
          </p:cNvPicPr>
          <p:nvPr/>
        </p:nvPicPr>
        <p:blipFill>
          <a:blip r:embed="rId3"/>
          <a:stretch>
            <a:fillRect/>
          </a:stretch>
        </p:blipFill>
        <p:spPr>
          <a:xfrm>
            <a:off x="8646106" y="229880"/>
            <a:ext cx="2916602" cy="5980178"/>
          </a:xfrm>
          <a:prstGeom prst="rect">
            <a:avLst/>
          </a:prstGeom>
        </p:spPr>
      </p:pic>
      <p:sp>
        <p:nvSpPr>
          <p:cNvPr id="11" name="文字方塊 10">
            <a:extLst>
              <a:ext uri="{FF2B5EF4-FFF2-40B4-BE49-F238E27FC236}">
                <a16:creationId xmlns:a16="http://schemas.microsoft.com/office/drawing/2014/main" id="{E48FC449-6F5B-2E59-EEAC-4A9C84735E70}"/>
              </a:ext>
            </a:extLst>
          </p:cNvPr>
          <p:cNvSpPr txBox="1"/>
          <p:nvPr/>
        </p:nvSpPr>
        <p:spPr>
          <a:xfrm>
            <a:off x="4513501" y="3889906"/>
            <a:ext cx="4423957" cy="461665"/>
          </a:xfrm>
          <a:prstGeom prst="rect">
            <a:avLst/>
          </a:prstGeom>
          <a:noFill/>
        </p:spPr>
        <p:txBody>
          <a:bodyPr wrap="square" rtlCol="0">
            <a:spAutoFit/>
          </a:bodyPr>
          <a:lstStyle/>
          <a:p>
            <a:r>
              <a:rPr lang="en-US" altLang="zh-TW" sz="2400" dirty="0"/>
              <a:t>2.</a:t>
            </a:r>
            <a:r>
              <a:rPr lang="zh-TW" altLang="en-US" sz="2400" dirty="0"/>
              <a:t>連線後選擇右圖紅圈處</a:t>
            </a:r>
          </a:p>
        </p:txBody>
      </p:sp>
      <p:sp>
        <p:nvSpPr>
          <p:cNvPr id="12" name="橢圓 11">
            <a:extLst>
              <a:ext uri="{FF2B5EF4-FFF2-40B4-BE49-F238E27FC236}">
                <a16:creationId xmlns:a16="http://schemas.microsoft.com/office/drawing/2014/main" id="{DB96A3F7-AD1A-802F-C2FE-87061EACAEA2}"/>
              </a:ext>
            </a:extLst>
          </p:cNvPr>
          <p:cNvSpPr/>
          <p:nvPr/>
        </p:nvSpPr>
        <p:spPr>
          <a:xfrm>
            <a:off x="8559020" y="3340159"/>
            <a:ext cx="2916602" cy="64836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92725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4BCCB97-692B-21AC-AAD2-315F6021032F}"/>
              </a:ext>
            </a:extLst>
          </p:cNvPr>
          <p:cNvSpPr>
            <a:spLocks noGrp="1"/>
          </p:cNvSpPr>
          <p:nvPr>
            <p:ph type="sldNum" sz="quarter" idx="12"/>
          </p:nvPr>
        </p:nvSpPr>
        <p:spPr/>
        <p:txBody>
          <a:bodyPr/>
          <a:lstStyle/>
          <a:p>
            <a:fld id="{855B8455-EB54-4728-A8B1-3F56393CFB5C}" type="slidenum">
              <a:rPr lang="zh-TW" altLang="en-US" smtClean="0"/>
              <a:t>16</a:t>
            </a:fld>
            <a:endParaRPr lang="zh-TW" altLang="en-US"/>
          </a:p>
        </p:txBody>
      </p:sp>
      <p:pic>
        <p:nvPicPr>
          <p:cNvPr id="6" name="圖片 5">
            <a:extLst>
              <a:ext uri="{FF2B5EF4-FFF2-40B4-BE49-F238E27FC236}">
                <a16:creationId xmlns:a16="http://schemas.microsoft.com/office/drawing/2014/main" id="{FFDA4741-CC40-4806-5F8C-9F3EA01F29B3}"/>
              </a:ext>
            </a:extLst>
          </p:cNvPr>
          <p:cNvPicPr>
            <a:picLocks noChangeAspect="1"/>
          </p:cNvPicPr>
          <p:nvPr/>
        </p:nvPicPr>
        <p:blipFill>
          <a:blip r:embed="rId2"/>
          <a:stretch>
            <a:fillRect/>
          </a:stretch>
        </p:blipFill>
        <p:spPr>
          <a:xfrm>
            <a:off x="121285" y="635"/>
            <a:ext cx="3150202" cy="6459150"/>
          </a:xfrm>
          <a:prstGeom prst="rect">
            <a:avLst/>
          </a:prstGeom>
        </p:spPr>
      </p:pic>
      <p:sp>
        <p:nvSpPr>
          <p:cNvPr id="8" name="文字方塊 7">
            <a:extLst>
              <a:ext uri="{FF2B5EF4-FFF2-40B4-BE49-F238E27FC236}">
                <a16:creationId xmlns:a16="http://schemas.microsoft.com/office/drawing/2014/main" id="{53A63F1B-8309-8F71-B85E-89B3F27135C6}"/>
              </a:ext>
            </a:extLst>
          </p:cNvPr>
          <p:cNvSpPr txBox="1"/>
          <p:nvPr/>
        </p:nvSpPr>
        <p:spPr>
          <a:xfrm>
            <a:off x="3378926" y="421514"/>
            <a:ext cx="4336868" cy="830997"/>
          </a:xfrm>
          <a:prstGeom prst="rect">
            <a:avLst/>
          </a:prstGeom>
          <a:noFill/>
        </p:spPr>
        <p:txBody>
          <a:bodyPr wrap="square" rtlCol="0">
            <a:spAutoFit/>
          </a:bodyPr>
          <a:lstStyle/>
          <a:p>
            <a:r>
              <a:rPr lang="en-US" altLang="zh-TW" sz="2400" dirty="0"/>
              <a:t>3.</a:t>
            </a:r>
            <a:r>
              <a:rPr lang="zh-TW" altLang="en-US" sz="2400" dirty="0"/>
              <a:t>尋找</a:t>
            </a:r>
            <a:r>
              <a:rPr lang="en-US" altLang="zh-TW" sz="2400" dirty="0">
                <a:solidFill>
                  <a:srgbClr val="FF0000"/>
                </a:solidFill>
              </a:rPr>
              <a:t>WRITE NO RESPONSE</a:t>
            </a:r>
          </a:p>
          <a:p>
            <a:r>
              <a:rPr lang="zh-TW" altLang="en-US" sz="2400" dirty="0"/>
              <a:t>點選圖示</a:t>
            </a:r>
          </a:p>
        </p:txBody>
      </p:sp>
      <p:sp>
        <p:nvSpPr>
          <p:cNvPr id="9" name="橢圓 8">
            <a:extLst>
              <a:ext uri="{FF2B5EF4-FFF2-40B4-BE49-F238E27FC236}">
                <a16:creationId xmlns:a16="http://schemas.microsoft.com/office/drawing/2014/main" id="{EAAF6AB8-8006-E394-3E9A-1453D01C3C87}"/>
              </a:ext>
            </a:extLst>
          </p:cNvPr>
          <p:cNvSpPr/>
          <p:nvPr/>
        </p:nvSpPr>
        <p:spPr>
          <a:xfrm>
            <a:off x="2484830" y="3335383"/>
            <a:ext cx="1045028" cy="4267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6806A0C1-5E96-61D7-4675-C56BB96E1A2B}"/>
              </a:ext>
            </a:extLst>
          </p:cNvPr>
          <p:cNvPicPr>
            <a:picLocks noChangeAspect="1"/>
          </p:cNvPicPr>
          <p:nvPr/>
        </p:nvPicPr>
        <p:blipFill>
          <a:blip r:embed="rId3"/>
          <a:stretch>
            <a:fillRect/>
          </a:stretch>
        </p:blipFill>
        <p:spPr>
          <a:xfrm>
            <a:off x="6623423" y="837012"/>
            <a:ext cx="2639679" cy="5412377"/>
          </a:xfrm>
          <a:prstGeom prst="rect">
            <a:avLst/>
          </a:prstGeom>
        </p:spPr>
      </p:pic>
      <p:sp>
        <p:nvSpPr>
          <p:cNvPr id="12" name="文字方塊 11">
            <a:extLst>
              <a:ext uri="{FF2B5EF4-FFF2-40B4-BE49-F238E27FC236}">
                <a16:creationId xmlns:a16="http://schemas.microsoft.com/office/drawing/2014/main" id="{DC49BDB4-7B11-3BDF-7CEC-E8CB222B2494}"/>
              </a:ext>
            </a:extLst>
          </p:cNvPr>
          <p:cNvSpPr txBox="1"/>
          <p:nvPr/>
        </p:nvSpPr>
        <p:spPr>
          <a:xfrm>
            <a:off x="3378926" y="1975994"/>
            <a:ext cx="3150202" cy="3416320"/>
          </a:xfrm>
          <a:prstGeom prst="rect">
            <a:avLst/>
          </a:prstGeom>
          <a:noFill/>
        </p:spPr>
        <p:txBody>
          <a:bodyPr wrap="square" rtlCol="0">
            <a:spAutoFit/>
          </a:bodyPr>
          <a:lstStyle/>
          <a:p>
            <a:r>
              <a:rPr lang="en-US" altLang="zh-TW" sz="2400" dirty="0"/>
              <a:t>4.Write value</a:t>
            </a:r>
            <a:r>
              <a:rPr lang="zh-TW" altLang="en-US" sz="2400" dirty="0"/>
              <a:t>地方單位選擇</a:t>
            </a:r>
            <a:r>
              <a:rPr lang="en-US" altLang="zh-TW" sz="2400" dirty="0">
                <a:solidFill>
                  <a:srgbClr val="FF0000"/>
                </a:solidFill>
              </a:rPr>
              <a:t>BYTE</a:t>
            </a:r>
          </a:p>
          <a:p>
            <a:endParaRPr lang="en-US" altLang="zh-TW" sz="2400" dirty="0">
              <a:solidFill>
                <a:srgbClr val="FF0000"/>
              </a:solidFill>
            </a:endParaRPr>
          </a:p>
          <a:p>
            <a:r>
              <a:rPr lang="en-US" altLang="zh-TW" sz="2400" dirty="0"/>
              <a:t>5.</a:t>
            </a:r>
            <a:r>
              <a:rPr lang="zh-TW" altLang="en-US" sz="2400" dirty="0"/>
              <a:t>輸入</a:t>
            </a:r>
            <a:r>
              <a:rPr lang="en-US" altLang="zh-TW" sz="2400" dirty="0">
                <a:solidFill>
                  <a:srgbClr val="FF0000"/>
                </a:solidFill>
              </a:rPr>
              <a:t>5A</a:t>
            </a:r>
            <a:r>
              <a:rPr lang="zh-TW" altLang="en-US" sz="2400" dirty="0"/>
              <a:t>並點選</a:t>
            </a:r>
            <a:r>
              <a:rPr lang="en-US" altLang="zh-TW" sz="2400" dirty="0"/>
              <a:t>SEND</a:t>
            </a:r>
            <a:r>
              <a:rPr lang="zh-TW" altLang="en-US" sz="2400" dirty="0"/>
              <a:t>即可開始接收資料</a:t>
            </a:r>
            <a:endParaRPr lang="en-US" altLang="zh-TW" sz="2400" dirty="0"/>
          </a:p>
          <a:p>
            <a:endParaRPr lang="en-US" altLang="zh-TW" sz="2400" dirty="0"/>
          </a:p>
          <a:p>
            <a:r>
              <a:rPr lang="zh-TW" altLang="en-US" sz="2400" dirty="0"/>
              <a:t>輸入</a:t>
            </a:r>
            <a:r>
              <a:rPr lang="en-US" altLang="zh-TW" sz="2400" dirty="0">
                <a:solidFill>
                  <a:srgbClr val="FF0000"/>
                </a:solidFill>
              </a:rPr>
              <a:t>33</a:t>
            </a:r>
            <a:r>
              <a:rPr lang="zh-TW" altLang="en-US" sz="2400" dirty="0"/>
              <a:t>並點選</a:t>
            </a:r>
            <a:r>
              <a:rPr lang="en-US" altLang="zh-TW" sz="2400" dirty="0"/>
              <a:t>SEND</a:t>
            </a:r>
            <a:r>
              <a:rPr lang="zh-TW" altLang="en-US" sz="2400" dirty="0"/>
              <a:t>即可停止接收</a:t>
            </a:r>
            <a:endParaRPr lang="en-US" altLang="zh-TW" sz="2400" dirty="0"/>
          </a:p>
          <a:p>
            <a:endParaRPr lang="zh-TW" altLang="en-US" sz="2400" dirty="0">
              <a:solidFill>
                <a:srgbClr val="FF0000"/>
              </a:solidFill>
            </a:endParaRPr>
          </a:p>
        </p:txBody>
      </p:sp>
      <p:sp>
        <p:nvSpPr>
          <p:cNvPr id="13" name="橢圓 12">
            <a:extLst>
              <a:ext uri="{FF2B5EF4-FFF2-40B4-BE49-F238E27FC236}">
                <a16:creationId xmlns:a16="http://schemas.microsoft.com/office/drawing/2014/main" id="{572F19DB-0363-91D9-EE03-8BEB055BD7C2}"/>
              </a:ext>
            </a:extLst>
          </p:cNvPr>
          <p:cNvSpPr/>
          <p:nvPr/>
        </p:nvSpPr>
        <p:spPr>
          <a:xfrm>
            <a:off x="7827538" y="3122023"/>
            <a:ext cx="1045028" cy="4267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560F14E3-9F85-0CEA-5BB1-4D48BBA41252}"/>
              </a:ext>
            </a:extLst>
          </p:cNvPr>
          <p:cNvPicPr>
            <a:picLocks noChangeAspect="1"/>
          </p:cNvPicPr>
          <p:nvPr/>
        </p:nvPicPr>
        <p:blipFill>
          <a:blip r:embed="rId4"/>
          <a:stretch>
            <a:fillRect/>
          </a:stretch>
        </p:blipFill>
        <p:spPr>
          <a:xfrm>
            <a:off x="9263102" y="532706"/>
            <a:ext cx="2936506" cy="6020988"/>
          </a:xfrm>
          <a:prstGeom prst="rect">
            <a:avLst/>
          </a:prstGeom>
        </p:spPr>
      </p:pic>
    </p:spTree>
    <p:extLst>
      <p:ext uri="{BB962C8B-B14F-4D97-AF65-F5344CB8AC3E}">
        <p14:creationId xmlns:p14="http://schemas.microsoft.com/office/powerpoint/2010/main" val="2045433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009AD2B-5764-00D0-CDD2-83462484E4F0}"/>
              </a:ext>
            </a:extLst>
          </p:cNvPr>
          <p:cNvSpPr>
            <a:spLocks noGrp="1"/>
          </p:cNvSpPr>
          <p:nvPr>
            <p:ph type="sldNum" sz="quarter" idx="12"/>
          </p:nvPr>
        </p:nvSpPr>
        <p:spPr/>
        <p:txBody>
          <a:bodyPr/>
          <a:lstStyle/>
          <a:p>
            <a:fld id="{855B8455-EB54-4728-A8B1-3F56393CFB5C}" type="slidenum">
              <a:rPr lang="zh-TW" altLang="en-US" smtClean="0"/>
              <a:t>17</a:t>
            </a:fld>
            <a:endParaRPr lang="zh-TW" altLang="en-US"/>
          </a:p>
        </p:txBody>
      </p:sp>
      <p:pic>
        <p:nvPicPr>
          <p:cNvPr id="6" name="圖片 5">
            <a:extLst>
              <a:ext uri="{FF2B5EF4-FFF2-40B4-BE49-F238E27FC236}">
                <a16:creationId xmlns:a16="http://schemas.microsoft.com/office/drawing/2014/main" id="{FBF01AAC-E47C-603D-CD1C-6451E7423FFA}"/>
              </a:ext>
            </a:extLst>
          </p:cNvPr>
          <p:cNvPicPr>
            <a:picLocks noChangeAspect="1"/>
          </p:cNvPicPr>
          <p:nvPr/>
        </p:nvPicPr>
        <p:blipFill>
          <a:blip r:embed="rId2"/>
          <a:srcRect l="-1" t="4874" r="-1277" b="3369"/>
          <a:stretch>
            <a:fillRect/>
          </a:stretch>
        </p:blipFill>
        <p:spPr>
          <a:xfrm>
            <a:off x="324499" y="189064"/>
            <a:ext cx="3205359" cy="6292637"/>
          </a:xfrm>
          <a:prstGeom prst="rect">
            <a:avLst/>
          </a:prstGeom>
        </p:spPr>
      </p:pic>
      <p:sp>
        <p:nvSpPr>
          <p:cNvPr id="7" name="文字方塊 6">
            <a:extLst>
              <a:ext uri="{FF2B5EF4-FFF2-40B4-BE49-F238E27FC236}">
                <a16:creationId xmlns:a16="http://schemas.microsoft.com/office/drawing/2014/main" id="{51ECA887-7010-0012-9D35-5CE280712CCA}"/>
              </a:ext>
            </a:extLst>
          </p:cNvPr>
          <p:cNvSpPr txBox="1"/>
          <p:nvPr/>
        </p:nvSpPr>
        <p:spPr>
          <a:xfrm>
            <a:off x="3529857" y="804841"/>
            <a:ext cx="4532671" cy="830997"/>
          </a:xfrm>
          <a:prstGeom prst="rect">
            <a:avLst/>
          </a:prstGeom>
          <a:noFill/>
        </p:spPr>
        <p:txBody>
          <a:bodyPr wrap="square" rtlCol="0">
            <a:spAutoFit/>
          </a:bodyPr>
          <a:lstStyle/>
          <a:p>
            <a:r>
              <a:rPr lang="en-US" altLang="zh-TW" sz="2400" dirty="0"/>
              <a:t>6.</a:t>
            </a:r>
            <a:r>
              <a:rPr lang="zh-TW" altLang="en-US" sz="2400" dirty="0"/>
              <a:t>尋找</a:t>
            </a:r>
            <a:r>
              <a:rPr lang="en-US" altLang="zh-TW" sz="2400" dirty="0">
                <a:solidFill>
                  <a:srgbClr val="FF0000"/>
                </a:solidFill>
              </a:rPr>
              <a:t>NOITY,READ,WRITE</a:t>
            </a:r>
          </a:p>
          <a:p>
            <a:r>
              <a:rPr lang="zh-TW" altLang="en-US" sz="2400" dirty="0"/>
              <a:t>點選圖示 即可看到資料傳輸</a:t>
            </a:r>
          </a:p>
        </p:txBody>
      </p:sp>
      <p:sp>
        <p:nvSpPr>
          <p:cNvPr id="8" name="橢圓 7">
            <a:extLst>
              <a:ext uri="{FF2B5EF4-FFF2-40B4-BE49-F238E27FC236}">
                <a16:creationId xmlns:a16="http://schemas.microsoft.com/office/drawing/2014/main" id="{AD843869-22AD-11BD-D4CD-576DBBF05321}"/>
              </a:ext>
            </a:extLst>
          </p:cNvPr>
          <p:cNvSpPr/>
          <p:nvPr/>
        </p:nvSpPr>
        <p:spPr>
          <a:xfrm>
            <a:off x="3070168" y="4963886"/>
            <a:ext cx="641548" cy="3744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AFBC13E8-F56A-D71A-A61D-CAC586C958FF}"/>
              </a:ext>
            </a:extLst>
          </p:cNvPr>
          <p:cNvPicPr>
            <a:picLocks noChangeAspect="1"/>
          </p:cNvPicPr>
          <p:nvPr/>
        </p:nvPicPr>
        <p:blipFill>
          <a:blip r:embed="rId3"/>
          <a:stretch>
            <a:fillRect/>
          </a:stretch>
        </p:blipFill>
        <p:spPr>
          <a:xfrm>
            <a:off x="8662144" y="36656"/>
            <a:ext cx="3143323" cy="6445045"/>
          </a:xfrm>
          <a:prstGeom prst="rect">
            <a:avLst/>
          </a:prstGeom>
        </p:spPr>
      </p:pic>
      <p:sp>
        <p:nvSpPr>
          <p:cNvPr id="11" name="文字方塊 10">
            <a:extLst>
              <a:ext uri="{FF2B5EF4-FFF2-40B4-BE49-F238E27FC236}">
                <a16:creationId xmlns:a16="http://schemas.microsoft.com/office/drawing/2014/main" id="{8C19763F-56C7-C804-E2F9-6C9DB0D8D355}"/>
              </a:ext>
            </a:extLst>
          </p:cNvPr>
          <p:cNvSpPr txBox="1"/>
          <p:nvPr/>
        </p:nvSpPr>
        <p:spPr>
          <a:xfrm>
            <a:off x="4857915" y="2843679"/>
            <a:ext cx="3804230" cy="3416320"/>
          </a:xfrm>
          <a:prstGeom prst="rect">
            <a:avLst/>
          </a:prstGeom>
          <a:noFill/>
        </p:spPr>
        <p:txBody>
          <a:bodyPr wrap="square" rtlCol="0">
            <a:spAutoFit/>
          </a:bodyPr>
          <a:lstStyle/>
          <a:p>
            <a:r>
              <a:rPr lang="en-US" altLang="zh-TW" sz="2400" dirty="0"/>
              <a:t>7.</a:t>
            </a:r>
            <a:r>
              <a:rPr lang="zh-TW" altLang="en-US" sz="2400" dirty="0"/>
              <a:t>手指壓著黑色部分並向右滑動，可看到所影回傳資料，點選圖示可將</a:t>
            </a:r>
            <a:r>
              <a:rPr lang="en-US" altLang="zh-TW" sz="2400" dirty="0"/>
              <a:t>.txt</a:t>
            </a:r>
            <a:r>
              <a:rPr lang="zh-TW" altLang="en-US" sz="2400" dirty="0"/>
              <a:t>檔儲存</a:t>
            </a:r>
            <a:r>
              <a:rPr lang="en-US" altLang="zh-TW" sz="2400" dirty="0"/>
              <a:t>(</a:t>
            </a:r>
            <a:r>
              <a:rPr lang="zh-TW" altLang="en-US" sz="2400" dirty="0"/>
              <a:t>要停止記得回到步驟</a:t>
            </a:r>
            <a:r>
              <a:rPr lang="en-US" altLang="zh-TW" sz="2400" dirty="0">
                <a:solidFill>
                  <a:srgbClr val="FF0000"/>
                </a:solidFill>
              </a:rPr>
              <a:t>5.</a:t>
            </a:r>
            <a:r>
              <a:rPr lang="zh-TW" altLang="en-US" sz="2400" dirty="0"/>
              <a:t>輸入</a:t>
            </a:r>
            <a:r>
              <a:rPr lang="en-US" altLang="zh-TW" sz="2400" dirty="0">
                <a:solidFill>
                  <a:srgbClr val="FF0000"/>
                </a:solidFill>
              </a:rPr>
              <a:t>33</a:t>
            </a:r>
            <a:r>
              <a:rPr lang="zh-TW" altLang="en-US" sz="2400" dirty="0"/>
              <a:t>否則會一直接收</a:t>
            </a:r>
            <a:r>
              <a:rPr lang="en-US" altLang="zh-TW" sz="2400" dirty="0"/>
              <a:t>)</a:t>
            </a:r>
          </a:p>
          <a:p>
            <a:endParaRPr lang="en-US" altLang="zh-TW" sz="2400" dirty="0"/>
          </a:p>
          <a:p>
            <a:r>
              <a:rPr lang="en-US" altLang="zh-TW" sz="2400" dirty="0"/>
              <a:t>8.</a:t>
            </a:r>
            <a:r>
              <a:rPr lang="zh-TW" altLang="en-US" sz="2400" dirty="0"/>
              <a:t>選擇更多</a:t>
            </a:r>
            <a:r>
              <a:rPr lang="en-US" altLang="zh-TW" sz="2400" dirty="0"/>
              <a:t>(</a:t>
            </a:r>
            <a:r>
              <a:rPr lang="zh-TW" altLang="en-US" sz="2400" dirty="0"/>
              <a:t>右下角</a:t>
            </a:r>
            <a:r>
              <a:rPr lang="en-US" altLang="zh-TW" sz="2400" dirty="0"/>
              <a:t>)</a:t>
            </a:r>
            <a:r>
              <a:rPr lang="zh-TW" altLang="en-US" sz="2400" dirty="0"/>
              <a:t>可以</a:t>
            </a:r>
            <a:r>
              <a:rPr lang="en-US" altLang="zh-TW" sz="2400" dirty="0"/>
              <a:t>clear</a:t>
            </a:r>
            <a:r>
              <a:rPr lang="zh-TW" altLang="en-US" sz="2400" dirty="0"/>
              <a:t>目前資料方便儲存</a:t>
            </a:r>
            <a:endParaRPr lang="en-US" altLang="zh-TW" sz="2400" dirty="0"/>
          </a:p>
          <a:p>
            <a:endParaRPr lang="zh-TW" altLang="en-US" sz="2400" dirty="0"/>
          </a:p>
        </p:txBody>
      </p:sp>
      <p:sp>
        <p:nvSpPr>
          <p:cNvPr id="12" name="橢圓 11">
            <a:extLst>
              <a:ext uri="{FF2B5EF4-FFF2-40B4-BE49-F238E27FC236}">
                <a16:creationId xmlns:a16="http://schemas.microsoft.com/office/drawing/2014/main" id="{7E8AA512-6976-C363-0FD7-921AC3B9C556}"/>
              </a:ext>
            </a:extLst>
          </p:cNvPr>
          <p:cNvSpPr/>
          <p:nvPr/>
        </p:nvSpPr>
        <p:spPr>
          <a:xfrm>
            <a:off x="10694126" y="6008914"/>
            <a:ext cx="518357" cy="4727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0762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F6B718F-5E26-706E-D0F6-64ABEB017BA1}"/>
              </a:ext>
            </a:extLst>
          </p:cNvPr>
          <p:cNvSpPr>
            <a:spLocks noGrp="1"/>
          </p:cNvSpPr>
          <p:nvPr>
            <p:ph type="sldNum" sz="quarter" idx="12"/>
          </p:nvPr>
        </p:nvSpPr>
        <p:spPr/>
        <p:txBody>
          <a:bodyPr/>
          <a:lstStyle/>
          <a:p>
            <a:fld id="{855B8455-EB54-4728-A8B1-3F56393CFB5C}" type="slidenum">
              <a:rPr lang="zh-TW" altLang="en-US" smtClean="0"/>
              <a:t>18</a:t>
            </a:fld>
            <a:endParaRPr lang="zh-TW" altLang="en-US"/>
          </a:p>
        </p:txBody>
      </p:sp>
      <p:pic>
        <p:nvPicPr>
          <p:cNvPr id="6" name="圖片 5">
            <a:extLst>
              <a:ext uri="{FF2B5EF4-FFF2-40B4-BE49-F238E27FC236}">
                <a16:creationId xmlns:a16="http://schemas.microsoft.com/office/drawing/2014/main" id="{60361D72-FED7-6F29-0F2D-4D327C4CCE76}"/>
              </a:ext>
            </a:extLst>
          </p:cNvPr>
          <p:cNvPicPr>
            <a:picLocks noChangeAspect="1"/>
          </p:cNvPicPr>
          <p:nvPr/>
        </p:nvPicPr>
        <p:blipFill>
          <a:blip r:embed="rId2"/>
          <a:stretch>
            <a:fillRect/>
          </a:stretch>
        </p:blipFill>
        <p:spPr>
          <a:xfrm>
            <a:off x="252550" y="1022155"/>
            <a:ext cx="4620270" cy="3153215"/>
          </a:xfrm>
          <a:prstGeom prst="rect">
            <a:avLst/>
          </a:prstGeom>
        </p:spPr>
      </p:pic>
      <p:cxnSp>
        <p:nvCxnSpPr>
          <p:cNvPr id="8" name="直線接點 7">
            <a:extLst>
              <a:ext uri="{FF2B5EF4-FFF2-40B4-BE49-F238E27FC236}">
                <a16:creationId xmlns:a16="http://schemas.microsoft.com/office/drawing/2014/main" id="{55269354-BACD-7430-4B3D-36B2BB58BC63}"/>
              </a:ext>
            </a:extLst>
          </p:cNvPr>
          <p:cNvCxnSpPr/>
          <p:nvPr/>
        </p:nvCxnSpPr>
        <p:spPr>
          <a:xfrm>
            <a:off x="1193074" y="1306286"/>
            <a:ext cx="2682240"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文字方塊 8">
            <a:extLst>
              <a:ext uri="{FF2B5EF4-FFF2-40B4-BE49-F238E27FC236}">
                <a16:creationId xmlns:a16="http://schemas.microsoft.com/office/drawing/2014/main" id="{709B4DEF-23E9-5B88-0901-102BD607CCD6}"/>
              </a:ext>
            </a:extLst>
          </p:cNvPr>
          <p:cNvSpPr txBox="1"/>
          <p:nvPr/>
        </p:nvSpPr>
        <p:spPr>
          <a:xfrm>
            <a:off x="5225142" y="889029"/>
            <a:ext cx="6557555" cy="5570756"/>
          </a:xfrm>
          <a:prstGeom prst="rect">
            <a:avLst/>
          </a:prstGeom>
          <a:noFill/>
        </p:spPr>
        <p:txBody>
          <a:bodyPr wrap="square" rtlCol="0">
            <a:spAutoFit/>
          </a:bodyPr>
          <a:lstStyle/>
          <a:p>
            <a:r>
              <a:rPr lang="zh-TW" altLang="en-US" sz="2000" dirty="0"/>
              <a:t>每筆資料回傳</a:t>
            </a:r>
            <a:r>
              <a:rPr lang="en-US" altLang="zh-TW" sz="2000" b="1" dirty="0"/>
              <a:t>20 bytes</a:t>
            </a:r>
          </a:p>
          <a:p>
            <a:r>
              <a:rPr lang="zh-TW" altLang="en-US" sz="2000" dirty="0"/>
              <a:t>開頭和結尾的 </a:t>
            </a:r>
            <a:r>
              <a:rPr lang="en-US" altLang="zh-TW" dirty="0"/>
              <a:t>0F-FF</a:t>
            </a:r>
            <a:r>
              <a:rPr lang="zh-TW" altLang="en-US" sz="2000" dirty="0"/>
              <a:t> 是前後綴號碼</a:t>
            </a:r>
            <a:r>
              <a:rPr lang="zh-TW" altLang="en-US" sz="2000" b="1" dirty="0"/>
              <a:t>，</a:t>
            </a:r>
            <a:r>
              <a:rPr lang="zh-TW" altLang="en-US" sz="2000" dirty="0"/>
              <a:t>可忽略</a:t>
            </a:r>
            <a:endParaRPr lang="en-US" altLang="zh-TW" sz="2000" dirty="0"/>
          </a:p>
          <a:p>
            <a:r>
              <a:rPr lang="zh-TW" altLang="en-US" sz="2000" dirty="0"/>
              <a:t>在前綴後的 </a:t>
            </a:r>
            <a:r>
              <a:rPr lang="en-US" altLang="zh-TW" dirty="0"/>
              <a:t>01-FE</a:t>
            </a:r>
            <a:r>
              <a:rPr lang="zh-TW" altLang="en-US" sz="2000" dirty="0"/>
              <a:t> 表示這是第幾筆資料（低位在前，高位在後）</a:t>
            </a:r>
            <a:endParaRPr lang="en-US" altLang="zh-TW" sz="2000" dirty="0"/>
          </a:p>
          <a:p>
            <a:endParaRPr lang="en-US" altLang="zh-TW" sz="2000" dirty="0"/>
          </a:p>
          <a:p>
            <a:r>
              <a:rPr lang="zh-TW" altLang="en-US" sz="2000" dirty="0">
                <a:solidFill>
                  <a:srgbClr val="FF0000"/>
                </a:solidFill>
              </a:rPr>
              <a:t>紅色底線</a:t>
            </a:r>
            <a:r>
              <a:rPr lang="zh-TW" altLang="en-US" sz="2000" dirty="0"/>
              <a:t>部分才是真正要的資料共</a:t>
            </a:r>
            <a:r>
              <a:rPr lang="en-US" altLang="zh-TW" sz="2000" b="1" dirty="0"/>
              <a:t>12 bytes</a:t>
            </a:r>
          </a:p>
          <a:p>
            <a:r>
              <a:rPr lang="zh-TW" altLang="en-US" sz="2000" dirty="0"/>
              <a:t>依序為</a:t>
            </a:r>
            <a:r>
              <a:rPr lang="en-US" altLang="zh-TW" sz="2000" dirty="0" err="1">
                <a:solidFill>
                  <a:srgbClr val="FF0000"/>
                </a:solidFill>
              </a:rPr>
              <a:t>acc_x</a:t>
            </a:r>
            <a:r>
              <a:rPr lang="en-US" altLang="zh-TW" sz="2000" dirty="0">
                <a:solidFill>
                  <a:srgbClr val="FF0000"/>
                </a:solidFill>
              </a:rPr>
              <a:t>  </a:t>
            </a:r>
            <a:r>
              <a:rPr lang="en-US" altLang="zh-TW" sz="2000" dirty="0" err="1">
                <a:solidFill>
                  <a:srgbClr val="FF0000"/>
                </a:solidFill>
              </a:rPr>
              <a:t>acc_y</a:t>
            </a:r>
            <a:r>
              <a:rPr lang="en-US" altLang="zh-TW" sz="2000" dirty="0">
                <a:solidFill>
                  <a:srgbClr val="FF0000"/>
                </a:solidFill>
              </a:rPr>
              <a:t>  </a:t>
            </a:r>
            <a:r>
              <a:rPr lang="en-US" altLang="zh-TW" sz="2000" dirty="0" err="1">
                <a:solidFill>
                  <a:srgbClr val="FF0000"/>
                </a:solidFill>
              </a:rPr>
              <a:t>acc_z</a:t>
            </a:r>
            <a:r>
              <a:rPr lang="en-US" altLang="zh-TW" sz="2000" dirty="0">
                <a:solidFill>
                  <a:srgbClr val="FF0000"/>
                </a:solidFill>
              </a:rPr>
              <a:t>  </a:t>
            </a:r>
            <a:r>
              <a:rPr lang="en-US" altLang="zh-TW" sz="2000" dirty="0" err="1">
                <a:solidFill>
                  <a:srgbClr val="FF0000"/>
                </a:solidFill>
              </a:rPr>
              <a:t>gyro_x</a:t>
            </a:r>
            <a:r>
              <a:rPr lang="en-US" altLang="zh-TW" sz="2000" dirty="0">
                <a:solidFill>
                  <a:srgbClr val="FF0000"/>
                </a:solidFill>
              </a:rPr>
              <a:t>  </a:t>
            </a:r>
            <a:r>
              <a:rPr lang="en-US" altLang="zh-TW" sz="2000" dirty="0" err="1">
                <a:solidFill>
                  <a:srgbClr val="FF0000"/>
                </a:solidFill>
              </a:rPr>
              <a:t>gyro_y</a:t>
            </a:r>
            <a:r>
              <a:rPr lang="en-US" altLang="zh-TW" sz="2000" dirty="0">
                <a:solidFill>
                  <a:srgbClr val="FF0000"/>
                </a:solidFill>
              </a:rPr>
              <a:t>  </a:t>
            </a:r>
            <a:r>
              <a:rPr lang="en-US" altLang="zh-TW" sz="2000" dirty="0" err="1">
                <a:solidFill>
                  <a:srgbClr val="FF0000"/>
                </a:solidFill>
              </a:rPr>
              <a:t>grro_z</a:t>
            </a:r>
            <a:endParaRPr lang="en-US" altLang="zh-TW" sz="2000" dirty="0">
              <a:solidFill>
                <a:srgbClr val="FF0000"/>
              </a:solidFill>
            </a:endParaRPr>
          </a:p>
          <a:p>
            <a:r>
              <a:rPr lang="zh-TW" altLang="en-US" sz="2000" dirty="0"/>
              <a:t>每個數據 </a:t>
            </a:r>
            <a:r>
              <a:rPr lang="en-US" altLang="zh-TW" sz="2000" b="1" dirty="0"/>
              <a:t>2 bytes</a:t>
            </a:r>
            <a:r>
              <a:rPr lang="zh-TW" altLang="en-US" sz="2000" dirty="0"/>
              <a:t>，低位在前，高位在後</a:t>
            </a:r>
            <a:endParaRPr lang="en-US" altLang="zh-TW" sz="2000" dirty="0"/>
          </a:p>
          <a:p>
            <a:r>
              <a:rPr lang="zh-TW" altLang="en-US" sz="2000" dirty="0"/>
              <a:t>轉成 </a:t>
            </a:r>
            <a:r>
              <a:rPr lang="en-US" altLang="zh-TW" sz="2000" dirty="0"/>
              <a:t>16-bit </a:t>
            </a:r>
            <a:r>
              <a:rPr lang="zh-TW" altLang="en-US" sz="2000" dirty="0"/>
              <a:t>整數後，需依</a:t>
            </a:r>
            <a:r>
              <a:rPr lang="zh-TW" altLang="en-US" sz="2000" b="1" dirty="0"/>
              <a:t>二補數</a:t>
            </a:r>
            <a:r>
              <a:rPr lang="zh-TW" altLang="en-US" sz="2000" dirty="0"/>
              <a:t>處理</a:t>
            </a:r>
            <a:endParaRPr lang="en-US" altLang="zh-TW" sz="2000" dirty="0"/>
          </a:p>
          <a:p>
            <a:r>
              <a:rPr lang="zh-TW" altLang="en-US" sz="2000" dirty="0"/>
              <a:t>最高位為 </a:t>
            </a:r>
            <a:r>
              <a:rPr lang="en-US" altLang="zh-TW" dirty="0"/>
              <a:t>1</a:t>
            </a:r>
            <a:r>
              <a:rPr lang="zh-TW" altLang="en-US" sz="2000" dirty="0"/>
              <a:t> → 負數    最高位為 </a:t>
            </a:r>
            <a:r>
              <a:rPr lang="en-US" altLang="zh-TW" dirty="0"/>
              <a:t>0</a:t>
            </a:r>
            <a:r>
              <a:rPr lang="zh-TW" altLang="en-US" sz="2000" dirty="0"/>
              <a:t> → 正數</a:t>
            </a:r>
            <a:endParaRPr lang="en-US" altLang="zh-TW" sz="2000" dirty="0"/>
          </a:p>
          <a:p>
            <a:endParaRPr lang="en-US" altLang="zh-TW" sz="2000" dirty="0"/>
          </a:p>
          <a:p>
            <a:r>
              <a:rPr lang="en-US" altLang="zh-TW" sz="2000" dirty="0" err="1"/>
              <a:t>acc_x</a:t>
            </a:r>
            <a:r>
              <a:rPr lang="zh-TW" altLang="en-US" sz="2000" dirty="0"/>
              <a:t>為範例  </a:t>
            </a:r>
            <a:r>
              <a:rPr lang="en-US" altLang="zh-TW" sz="2000" dirty="0"/>
              <a:t>FD-22</a:t>
            </a:r>
          </a:p>
          <a:p>
            <a:r>
              <a:rPr lang="zh-TW" altLang="en-US" sz="2000" dirty="0"/>
              <a:t>低位 </a:t>
            </a:r>
            <a:r>
              <a:rPr lang="en-US" altLang="zh-TW" sz="2000" dirty="0"/>
              <a:t>22</a:t>
            </a:r>
            <a:r>
              <a:rPr lang="zh-TW" altLang="en-US" sz="2000" dirty="0"/>
              <a:t> → 高位 </a:t>
            </a:r>
            <a:r>
              <a:rPr lang="en-US" altLang="zh-TW" sz="2000" dirty="0"/>
              <a:t>FD</a:t>
            </a:r>
            <a:r>
              <a:rPr lang="zh-TW" altLang="en-US" sz="2000" dirty="0"/>
              <a:t> → 組成二進位：</a:t>
            </a:r>
            <a:r>
              <a:rPr lang="en-US" altLang="zh-TW" dirty="0"/>
              <a:t>1111110100100010</a:t>
            </a:r>
          </a:p>
          <a:p>
            <a:r>
              <a:rPr lang="zh-TW" altLang="en-US" sz="2000" dirty="0"/>
              <a:t>最高位為 </a:t>
            </a:r>
            <a:r>
              <a:rPr lang="en-US" altLang="zh-TW" dirty="0"/>
              <a:t>1</a:t>
            </a:r>
            <a:r>
              <a:rPr lang="zh-TW" altLang="en-US" sz="2000" dirty="0"/>
              <a:t> → 負數       二補數轉十進位後 </a:t>
            </a:r>
            <a:r>
              <a:rPr lang="en-US" altLang="zh-TW" sz="2000" dirty="0"/>
              <a:t>= </a:t>
            </a:r>
            <a:r>
              <a:rPr lang="en-US" altLang="zh-TW" dirty="0"/>
              <a:t>-734</a:t>
            </a:r>
            <a:endParaRPr lang="en-US" altLang="zh-TW" sz="2000" dirty="0"/>
          </a:p>
          <a:p>
            <a:endParaRPr lang="en-US" altLang="zh-TW" sz="2000" dirty="0"/>
          </a:p>
          <a:p>
            <a:r>
              <a:rPr lang="en-US" altLang="zh-TW" sz="2000" dirty="0" err="1"/>
              <a:t>acc_y</a:t>
            </a:r>
            <a:r>
              <a:rPr lang="en-US" altLang="zh-TW" sz="2000" dirty="0"/>
              <a:t> ,</a:t>
            </a:r>
            <a:r>
              <a:rPr lang="en-US" altLang="zh-TW" sz="2000" dirty="0" err="1"/>
              <a:t>acc_z</a:t>
            </a:r>
            <a:r>
              <a:rPr lang="en-US" altLang="zh-TW" sz="2000" dirty="0"/>
              <a:t> ,</a:t>
            </a:r>
            <a:r>
              <a:rPr lang="en-US" altLang="zh-TW" sz="2000" dirty="0" err="1"/>
              <a:t>gyro_x</a:t>
            </a:r>
            <a:r>
              <a:rPr lang="en-US" altLang="zh-TW" sz="2000" dirty="0"/>
              <a:t> ,</a:t>
            </a:r>
            <a:r>
              <a:rPr lang="en-US" altLang="zh-TW" sz="2000" dirty="0" err="1"/>
              <a:t>gyro_y</a:t>
            </a:r>
            <a:r>
              <a:rPr lang="en-US" altLang="zh-TW" sz="2000" dirty="0"/>
              <a:t> ,</a:t>
            </a:r>
            <a:r>
              <a:rPr lang="en-US" altLang="zh-TW" sz="2000" dirty="0" err="1"/>
              <a:t>grro_z</a:t>
            </a:r>
            <a:r>
              <a:rPr lang="zh-TW" altLang="en-US" sz="2000" dirty="0"/>
              <a:t>同樣方式處理</a:t>
            </a:r>
            <a:endParaRPr lang="en-US" altLang="zh-TW" sz="2000" dirty="0"/>
          </a:p>
          <a:p>
            <a:endParaRPr lang="en-US" altLang="zh-TW" dirty="0"/>
          </a:p>
          <a:p>
            <a:endParaRPr lang="zh-TW" altLang="en-US" dirty="0"/>
          </a:p>
        </p:txBody>
      </p:sp>
      <p:sp>
        <p:nvSpPr>
          <p:cNvPr id="2" name="文字方塊 1">
            <a:extLst>
              <a:ext uri="{FF2B5EF4-FFF2-40B4-BE49-F238E27FC236}">
                <a16:creationId xmlns:a16="http://schemas.microsoft.com/office/drawing/2014/main" id="{CD102756-5CFD-CF76-4220-C91AF22F3182}"/>
              </a:ext>
            </a:extLst>
          </p:cNvPr>
          <p:cNvSpPr txBox="1"/>
          <p:nvPr/>
        </p:nvSpPr>
        <p:spPr>
          <a:xfrm>
            <a:off x="775063" y="5381897"/>
            <a:ext cx="3544388" cy="369332"/>
          </a:xfrm>
          <a:prstGeom prst="rect">
            <a:avLst/>
          </a:prstGeom>
          <a:noFill/>
        </p:spPr>
        <p:txBody>
          <a:bodyPr wrap="square" rtlCol="0">
            <a:spAutoFit/>
          </a:bodyPr>
          <a:lstStyle/>
          <a:p>
            <a:r>
              <a:rPr lang="zh-TW" altLang="en-US" dirty="0"/>
              <a:t>可參考</a:t>
            </a:r>
            <a:r>
              <a:rPr lang="en-US" altLang="zh-TW" dirty="0"/>
              <a:t>nRF2MATLAB.m</a:t>
            </a:r>
            <a:endParaRPr lang="zh-TW" altLang="en-US" dirty="0"/>
          </a:p>
        </p:txBody>
      </p:sp>
    </p:spTree>
    <p:extLst>
      <p:ext uri="{BB962C8B-B14F-4D97-AF65-F5344CB8AC3E}">
        <p14:creationId xmlns:p14="http://schemas.microsoft.com/office/powerpoint/2010/main" val="457100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p:txBody>
          <a:bodyPr/>
          <a:lstStyle/>
          <a:p>
            <a:fld id="{855B8455-EB54-4728-A8B1-3F56393CFB5C}" type="slidenum">
              <a:rPr lang="zh-TW" altLang="en-US" smtClean="0"/>
              <a:t>19</a:t>
            </a:fld>
            <a:endParaRPr lang="zh-TW" altLang="en-US"/>
          </a:p>
        </p:txBody>
      </p:sp>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6963" y="287338"/>
            <a:ext cx="10058400" cy="1449387"/>
          </a:xfrm>
        </p:spPr>
        <p:txBody>
          <a:bodyPr/>
          <a:lstStyle/>
          <a:p>
            <a:r>
              <a:rPr lang="zh-TW" altLang="en-US" b="1" dirty="0">
                <a:latin typeface="標楷體" panose="03000509000000000000" pitchFamily="65" charset="-120"/>
                <a:ea typeface="標楷體" panose="03000509000000000000" pitchFamily="65" charset="-120"/>
              </a:rPr>
              <a:t>實驗規劃 </a:t>
            </a:r>
          </a:p>
        </p:txBody>
      </p:sp>
      <p:sp>
        <p:nvSpPr>
          <p:cNvPr id="3" name="內容版面配置區 2">
            <a:extLst>
              <a:ext uri="{FF2B5EF4-FFF2-40B4-BE49-F238E27FC236}">
                <a16:creationId xmlns:a16="http://schemas.microsoft.com/office/drawing/2014/main" id="{690C3325-875D-8151-53E9-5C205D153A51}"/>
              </a:ext>
            </a:extLst>
          </p:cNvPr>
          <p:cNvSpPr>
            <a:spLocks noGrp="1"/>
          </p:cNvSpPr>
          <p:nvPr>
            <p:ph idx="1"/>
          </p:nvPr>
        </p:nvSpPr>
        <p:spPr>
          <a:xfrm>
            <a:off x="1096963" y="1857708"/>
            <a:ext cx="10515600" cy="2754397"/>
          </a:xfrm>
        </p:spPr>
        <p:txBody>
          <a:bodyPr>
            <a:normAutofit/>
          </a:bodyPr>
          <a:lstStyle/>
          <a:p>
            <a:pPr>
              <a:lnSpc>
                <a:spcPct val="150000"/>
              </a:lnSpc>
            </a:pPr>
            <a:r>
              <a:rPr lang="en-US" altLang="zh-TW" sz="2400" b="1" i="0" dirty="0">
                <a:effectLst/>
                <a:latin typeface="+mj-ea"/>
                <a:ea typeface="+mj-ea"/>
              </a:rPr>
              <a:t>1.IMU</a:t>
            </a:r>
            <a:r>
              <a:rPr lang="zh-TW" altLang="en-US" sz="2400" b="1" i="0" dirty="0">
                <a:effectLst/>
                <a:latin typeface="+mj-ea"/>
                <a:ea typeface="+mj-ea"/>
              </a:rPr>
              <a:t>固定在</a:t>
            </a:r>
            <a:r>
              <a:rPr lang="zh-TW" altLang="en-US" sz="2400" b="1" dirty="0">
                <a:latin typeface="+mj-ea"/>
                <a:ea typeface="+mj-ea"/>
              </a:rPr>
              <a:t>遙控車</a:t>
            </a:r>
            <a:r>
              <a:rPr lang="zh-TW" altLang="en-US" sz="2400" b="1" i="0" dirty="0">
                <a:effectLst/>
                <a:latin typeface="+mj-ea"/>
                <a:ea typeface="+mj-ea"/>
              </a:rPr>
              <a:t>上，用加速度計算直線位移，過程中需完全靜止後再前進，最後統計總距離誤差和每段誤差</a:t>
            </a:r>
            <a:r>
              <a:rPr lang="zh-TW" altLang="en-US" sz="2400" b="1" dirty="0">
                <a:latin typeface="+mj-ea"/>
                <a:ea typeface="+mj-ea"/>
              </a:rPr>
              <a:t> </a:t>
            </a:r>
            <a:r>
              <a:rPr lang="en-US" altLang="zh-TW" sz="2400" b="1" dirty="0">
                <a:solidFill>
                  <a:srgbClr val="FF0000"/>
                </a:solidFill>
                <a:latin typeface="+mj-ea"/>
                <a:ea typeface="+mj-ea"/>
              </a:rPr>
              <a:t>(</a:t>
            </a:r>
            <a:r>
              <a:rPr lang="zh-TW" altLang="en-US" sz="2400" b="1" dirty="0">
                <a:solidFill>
                  <a:srgbClr val="FF0000"/>
                </a:solidFill>
                <a:latin typeface="+mj-ea"/>
                <a:ea typeface="+mj-ea"/>
              </a:rPr>
              <a:t>這是完美情況</a:t>
            </a:r>
            <a:r>
              <a:rPr lang="en-US" altLang="zh-TW" sz="2400" b="1" dirty="0">
                <a:solidFill>
                  <a:srgbClr val="FF0000"/>
                </a:solidFill>
                <a:latin typeface="+mj-ea"/>
                <a:ea typeface="+mj-ea"/>
              </a:rPr>
              <a:t>, IMU</a:t>
            </a:r>
            <a:r>
              <a:rPr lang="zh-TW" altLang="en-US" sz="2400" b="1" dirty="0">
                <a:solidFill>
                  <a:srgbClr val="FF0000"/>
                </a:solidFill>
                <a:latin typeface="+mj-ea"/>
                <a:ea typeface="+mj-ea"/>
              </a:rPr>
              <a:t>平放</a:t>
            </a:r>
            <a:r>
              <a:rPr lang="en-US" altLang="zh-TW" sz="2400" b="1" dirty="0">
                <a:solidFill>
                  <a:srgbClr val="FF0000"/>
                </a:solidFill>
                <a:latin typeface="+mj-ea"/>
                <a:ea typeface="+mj-ea"/>
              </a:rPr>
              <a:t>…z</a:t>
            </a:r>
            <a:r>
              <a:rPr lang="zh-TW" altLang="en-US" sz="2400" b="1" dirty="0">
                <a:solidFill>
                  <a:srgbClr val="FF0000"/>
                </a:solidFill>
                <a:latin typeface="+mj-ea"/>
                <a:ea typeface="+mj-ea"/>
              </a:rPr>
              <a:t>軸就是</a:t>
            </a:r>
            <a:r>
              <a:rPr lang="en-US" altLang="zh-TW" sz="2400" b="1" dirty="0">
                <a:solidFill>
                  <a:srgbClr val="FF0000"/>
                </a:solidFill>
                <a:latin typeface="+mj-ea"/>
                <a:ea typeface="+mj-ea"/>
              </a:rPr>
              <a:t>g)</a:t>
            </a:r>
            <a:endParaRPr lang="en-US" altLang="zh-TW" sz="2200" b="1" i="0" dirty="0">
              <a:solidFill>
                <a:srgbClr val="FF0000"/>
              </a:solidFill>
              <a:effectLst/>
              <a:latin typeface="+mj-ea"/>
              <a:ea typeface="+mj-ea"/>
            </a:endParaRPr>
          </a:p>
          <a:p>
            <a:pPr>
              <a:lnSpc>
                <a:spcPct val="150000"/>
              </a:lnSpc>
            </a:pPr>
            <a:r>
              <a:rPr lang="en-US" altLang="zh-TW" sz="2400" b="1" dirty="0">
                <a:latin typeface="+mj-ea"/>
                <a:ea typeface="+mj-ea"/>
              </a:rPr>
              <a:t>2</a:t>
            </a:r>
            <a:r>
              <a:rPr lang="en-US" altLang="zh-TW" sz="2400" b="1" i="0" dirty="0">
                <a:effectLst/>
                <a:latin typeface="+mj-ea"/>
                <a:ea typeface="+mj-ea"/>
              </a:rPr>
              <a:t>.IMU</a:t>
            </a:r>
            <a:r>
              <a:rPr lang="zh-TW" altLang="en-US" sz="2400" b="1" i="0" dirty="0">
                <a:effectLst/>
                <a:latin typeface="+mj-ea"/>
                <a:ea typeface="+mj-ea"/>
              </a:rPr>
              <a:t>固定在腳上，</a:t>
            </a:r>
            <a:r>
              <a:rPr lang="zh-TW" altLang="en-US" sz="2400" b="1" dirty="0">
                <a:latin typeface="+mj-ea"/>
                <a:ea typeface="+mj-ea"/>
              </a:rPr>
              <a:t>直線行走或是走一個方形</a:t>
            </a:r>
            <a:r>
              <a:rPr lang="en-US" altLang="zh-TW" sz="2400" b="1" dirty="0">
                <a:latin typeface="+mj-ea"/>
                <a:ea typeface="+mj-ea"/>
              </a:rPr>
              <a:t>loop</a:t>
            </a:r>
            <a:r>
              <a:rPr lang="zh-TW" altLang="en-US" sz="2400" b="1" i="0" dirty="0">
                <a:effectLst/>
                <a:latin typeface="+mj-ea"/>
                <a:ea typeface="+mj-ea"/>
              </a:rPr>
              <a:t>，用加速度</a:t>
            </a:r>
            <a:r>
              <a:rPr lang="zh-TW" altLang="en-US" sz="2400" b="1" dirty="0">
                <a:latin typeface="+mj-ea"/>
                <a:ea typeface="+mj-ea"/>
              </a:rPr>
              <a:t>估計步長，步高和</a:t>
            </a:r>
            <a:r>
              <a:rPr lang="en-US" altLang="zh-TW" sz="2400" b="1" dirty="0">
                <a:latin typeface="+mj-ea"/>
                <a:ea typeface="+mj-ea"/>
              </a:rPr>
              <a:t>3D</a:t>
            </a:r>
            <a:r>
              <a:rPr lang="zh-TW" altLang="en-US" sz="2400" b="1" dirty="0">
                <a:latin typeface="+mj-ea"/>
                <a:ea typeface="+mj-ea"/>
              </a:rPr>
              <a:t>軌跡</a:t>
            </a:r>
            <a:r>
              <a:rPr lang="zh-TW" altLang="en-US" sz="2400" b="1" i="0" dirty="0">
                <a:effectLst/>
                <a:latin typeface="+mj-ea"/>
                <a:ea typeface="+mj-ea"/>
              </a:rPr>
              <a:t> </a:t>
            </a:r>
            <a:r>
              <a:rPr lang="en-US" altLang="zh-TW" sz="2400" b="1" dirty="0">
                <a:solidFill>
                  <a:srgbClr val="FF0000"/>
                </a:solidFill>
                <a:latin typeface="+mj-ea"/>
                <a:ea typeface="+mj-ea"/>
              </a:rPr>
              <a:t>(</a:t>
            </a:r>
            <a:r>
              <a:rPr lang="zh-TW" altLang="en-US" sz="2400" b="1" dirty="0">
                <a:solidFill>
                  <a:srgbClr val="FF0000"/>
                </a:solidFill>
                <a:latin typeface="+mj-ea"/>
                <a:ea typeface="+mj-ea"/>
              </a:rPr>
              <a:t>這是實際情況</a:t>
            </a:r>
            <a:r>
              <a:rPr lang="en-US" altLang="zh-TW" sz="2400" b="1" dirty="0">
                <a:solidFill>
                  <a:srgbClr val="FF0000"/>
                </a:solidFill>
                <a:latin typeface="+mj-ea"/>
                <a:ea typeface="+mj-ea"/>
              </a:rPr>
              <a:t>, IMU</a:t>
            </a:r>
            <a:r>
              <a:rPr lang="zh-TW" altLang="en-US" sz="2400" b="1" dirty="0">
                <a:solidFill>
                  <a:srgbClr val="FF0000"/>
                </a:solidFill>
                <a:latin typeface="+mj-ea"/>
                <a:ea typeface="+mj-ea"/>
              </a:rPr>
              <a:t>的</a:t>
            </a:r>
            <a:r>
              <a:rPr lang="en-US" altLang="zh-TW" sz="2400" b="1" dirty="0">
                <a:solidFill>
                  <a:srgbClr val="FF0000"/>
                </a:solidFill>
                <a:latin typeface="+mj-ea"/>
                <a:ea typeface="+mj-ea"/>
              </a:rPr>
              <a:t>orientation</a:t>
            </a:r>
            <a:r>
              <a:rPr lang="zh-TW" altLang="en-US" sz="2400" b="1" dirty="0">
                <a:solidFill>
                  <a:srgbClr val="FF0000"/>
                </a:solidFill>
                <a:latin typeface="+mj-ea"/>
                <a:ea typeface="+mj-ea"/>
              </a:rPr>
              <a:t>是隨時間變化</a:t>
            </a:r>
            <a:r>
              <a:rPr lang="en-US" altLang="zh-TW" sz="2400" b="1" dirty="0">
                <a:solidFill>
                  <a:srgbClr val="FF0000"/>
                </a:solidFill>
                <a:latin typeface="+mj-ea"/>
                <a:ea typeface="+mj-ea"/>
              </a:rPr>
              <a:t>)</a:t>
            </a:r>
            <a:endParaRPr lang="en-US" altLang="zh-TW" sz="2200" b="1" i="0" dirty="0">
              <a:solidFill>
                <a:srgbClr val="FF0000"/>
              </a:solidFill>
              <a:effectLst/>
              <a:latin typeface="+mj-ea"/>
              <a:ea typeface="+mj-ea"/>
            </a:endParaRPr>
          </a:p>
          <a:p>
            <a:pPr>
              <a:lnSpc>
                <a:spcPct val="150000"/>
              </a:lnSpc>
            </a:pPr>
            <a:endParaRPr lang="en-US" altLang="zh-TW" sz="2400" b="1" i="0" dirty="0">
              <a:effectLst/>
              <a:latin typeface="+mj-ea"/>
              <a:ea typeface="+mj-ea"/>
            </a:endParaRPr>
          </a:p>
        </p:txBody>
      </p:sp>
    </p:spTree>
    <p:extLst>
      <p:ext uri="{BB962C8B-B14F-4D97-AF65-F5344CB8AC3E}">
        <p14:creationId xmlns:p14="http://schemas.microsoft.com/office/powerpoint/2010/main" val="384078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43B6F5-0D97-4508-8151-160563CB8095}"/>
              </a:ext>
            </a:extLst>
          </p:cNvPr>
          <p:cNvSpPr>
            <a:spLocks noGrp="1"/>
          </p:cNvSpPr>
          <p:nvPr>
            <p:ph type="title"/>
          </p:nvPr>
        </p:nvSpPr>
        <p:spPr/>
        <p:txBody>
          <a:bodyPr/>
          <a:lstStyle/>
          <a:p>
            <a:r>
              <a:rPr lang="en-US" altLang="zh-TW" b="1" dirty="0">
                <a:latin typeface="標楷體" panose="03000509000000000000" pitchFamily="65" charset="-120"/>
                <a:ea typeface="標楷體" panose="03000509000000000000" pitchFamily="65" charset="-120"/>
              </a:rPr>
              <a:t>IMU</a:t>
            </a:r>
            <a:r>
              <a:rPr lang="zh-TW" altLang="en-US" b="1" dirty="0">
                <a:latin typeface="標楷體" panose="03000509000000000000" pitchFamily="65" charset="-120"/>
                <a:ea typeface="標楷體" panose="03000509000000000000" pitchFamily="65" charset="-120"/>
              </a:rPr>
              <a:t> 基本介紹</a:t>
            </a:r>
          </a:p>
        </p:txBody>
      </p:sp>
      <p:sp>
        <p:nvSpPr>
          <p:cNvPr id="11" name="投影片編號版面配置區 10">
            <a:extLst>
              <a:ext uri="{FF2B5EF4-FFF2-40B4-BE49-F238E27FC236}">
                <a16:creationId xmlns:a16="http://schemas.microsoft.com/office/drawing/2014/main" id="{161BE308-E13D-47CD-A48D-ACF4CF4299E3}"/>
              </a:ext>
            </a:extLst>
          </p:cNvPr>
          <p:cNvSpPr>
            <a:spLocks noGrp="1"/>
          </p:cNvSpPr>
          <p:nvPr>
            <p:ph type="sldNum" sz="quarter" idx="12"/>
          </p:nvPr>
        </p:nvSpPr>
        <p:spPr/>
        <p:txBody>
          <a:bodyPr/>
          <a:lstStyle/>
          <a:p>
            <a:fld id="{855B8455-EB54-4728-A8B1-3F56393CFB5C}" type="slidenum">
              <a:rPr lang="zh-TW" altLang="en-US" smtClean="0"/>
              <a:t>2</a:t>
            </a:fld>
            <a:endParaRPr lang="zh-TW" altLang="en-US"/>
          </a:p>
        </p:txBody>
      </p:sp>
      <p:sp>
        <p:nvSpPr>
          <p:cNvPr id="3" name="內容版面配置區 2">
            <a:extLst>
              <a:ext uri="{FF2B5EF4-FFF2-40B4-BE49-F238E27FC236}">
                <a16:creationId xmlns:a16="http://schemas.microsoft.com/office/drawing/2014/main" id="{C1ED00EE-A4CA-C405-1BD1-A265AB15C2FA}"/>
              </a:ext>
            </a:extLst>
          </p:cNvPr>
          <p:cNvSpPr>
            <a:spLocks noGrp="1"/>
          </p:cNvSpPr>
          <p:nvPr>
            <p:ph idx="1"/>
          </p:nvPr>
        </p:nvSpPr>
        <p:spPr>
          <a:xfrm>
            <a:off x="838200" y="1825625"/>
            <a:ext cx="10515600" cy="4182522"/>
          </a:xfrm>
        </p:spPr>
        <p:txBody>
          <a:bodyPr>
            <a:normAutofit/>
          </a:bodyPr>
          <a:lstStyle/>
          <a:p>
            <a:pPr>
              <a:lnSpc>
                <a:spcPct val="150000"/>
              </a:lnSpc>
            </a:pPr>
            <a:r>
              <a:rPr lang="zh-TW" altLang="en-US" b="0" i="0" dirty="0">
                <a:solidFill>
                  <a:srgbClr val="222222"/>
                </a:solidFill>
                <a:effectLst/>
                <a:latin typeface="標楷體" panose="03000509000000000000" pitchFamily="65" charset="-120"/>
                <a:ea typeface="標楷體" panose="03000509000000000000" pitchFamily="65" charset="-120"/>
              </a:rPr>
              <a:t>慣性量測單元 </a:t>
            </a:r>
            <a:r>
              <a:rPr lang="en-US" altLang="zh-TW" b="0" i="0" dirty="0">
                <a:solidFill>
                  <a:srgbClr val="222222"/>
                </a:solidFill>
                <a:effectLst/>
                <a:latin typeface="標楷體" panose="03000509000000000000" pitchFamily="65" charset="-120"/>
                <a:ea typeface="標楷體" panose="03000509000000000000" pitchFamily="65" charset="-120"/>
              </a:rPr>
              <a:t>(IMU)</a:t>
            </a:r>
            <a:r>
              <a:rPr lang="zh-TW" altLang="en-US" b="0" i="0" dirty="0">
                <a:solidFill>
                  <a:srgbClr val="222222"/>
                </a:solidFill>
                <a:effectLst/>
                <a:latin typeface="標楷體" panose="03000509000000000000" pitchFamily="65" charset="-120"/>
                <a:ea typeface="標楷體" panose="03000509000000000000" pitchFamily="65" charset="-120"/>
              </a:rPr>
              <a:t>，使用加速計、陀螺儀及磁力針穩定地提供多軸位置資訊流</a:t>
            </a:r>
            <a:endParaRPr lang="en-US" altLang="zh-TW" b="0" i="0" dirty="0">
              <a:solidFill>
                <a:srgbClr val="222222"/>
              </a:solidFill>
              <a:effectLst/>
              <a:latin typeface="標楷體" panose="03000509000000000000" pitchFamily="65" charset="-120"/>
              <a:ea typeface="標楷體" panose="03000509000000000000" pitchFamily="65" charset="-120"/>
            </a:endParaRPr>
          </a:p>
          <a:p>
            <a:pPr>
              <a:lnSpc>
                <a:spcPct val="150000"/>
              </a:lnSpc>
            </a:pPr>
            <a:r>
              <a:rPr lang="en-US" altLang="zh-TW" b="0" i="0" dirty="0">
                <a:solidFill>
                  <a:srgbClr val="222222"/>
                </a:solidFill>
                <a:effectLst/>
                <a:latin typeface="標楷體" panose="03000509000000000000" pitchFamily="65" charset="-120"/>
                <a:ea typeface="標楷體" panose="03000509000000000000" pitchFamily="65" charset="-120"/>
              </a:rPr>
              <a:t>IMU </a:t>
            </a:r>
            <a:r>
              <a:rPr lang="zh-TW" altLang="en-US" b="0" i="0" dirty="0">
                <a:solidFill>
                  <a:srgbClr val="222222"/>
                </a:solidFill>
                <a:effectLst/>
                <a:latin typeface="標楷體" panose="03000509000000000000" pitchFamily="65" charset="-120"/>
                <a:ea typeface="標楷體" panose="03000509000000000000" pitchFamily="65" charset="-120"/>
              </a:rPr>
              <a:t>進行動作追蹤時會採用感測器融合技術，從已知起始點與方位，針對裝置的相對方位與位置推演出高準確度的單一預估值。</a:t>
            </a:r>
            <a:endParaRPr lang="en-US" altLang="zh-TW" b="0" i="0" dirty="0">
              <a:solidFill>
                <a:srgbClr val="222222"/>
              </a:solidFill>
              <a:effectLst/>
              <a:latin typeface="標楷體" panose="03000509000000000000" pitchFamily="65" charset="-120"/>
              <a:ea typeface="標楷體" panose="03000509000000000000" pitchFamily="65" charset="-120"/>
            </a:endParaRPr>
          </a:p>
          <a:p>
            <a:pPr>
              <a:lnSpc>
                <a:spcPct val="100000"/>
              </a:lnSpc>
            </a:pPr>
            <a:r>
              <a:rPr lang="zh-TW" altLang="en-US" dirty="0">
                <a:solidFill>
                  <a:srgbClr val="222222"/>
                </a:solidFill>
                <a:latin typeface="標楷體" panose="03000509000000000000" pitchFamily="65" charset="-120"/>
                <a:ea typeface="標楷體" panose="03000509000000000000" pitchFamily="65" charset="-120"/>
              </a:rPr>
              <a:t>計</a:t>
            </a:r>
            <a:r>
              <a:rPr lang="zh-TW" altLang="en-US" b="0" i="0" dirty="0">
                <a:solidFill>
                  <a:srgbClr val="222222"/>
                </a:solidFill>
                <a:effectLst/>
                <a:latin typeface="標楷體" panose="03000509000000000000" pitchFamily="65" charset="-120"/>
                <a:ea typeface="標楷體" panose="03000509000000000000" pitchFamily="65" charset="-120"/>
              </a:rPr>
              <a:t>算位置可產出以下測量值</a:t>
            </a:r>
            <a:r>
              <a:rPr lang="en-US" altLang="zh-TW" b="0" i="0" dirty="0">
                <a:solidFill>
                  <a:srgbClr val="222222"/>
                </a:solidFill>
                <a:effectLst/>
                <a:latin typeface="標楷體" panose="03000509000000000000" pitchFamily="65" charset="-120"/>
                <a:ea typeface="標楷體" panose="03000509000000000000" pitchFamily="65" charset="-120"/>
              </a:rPr>
              <a:t>:</a:t>
            </a:r>
          </a:p>
          <a:p>
            <a:pPr lvl="1">
              <a:lnSpc>
                <a:spcPct val="100000"/>
              </a:lnSpc>
            </a:pPr>
            <a:r>
              <a:rPr lang="zh-TW" altLang="en-US" sz="2000" b="1" i="0" dirty="0">
                <a:solidFill>
                  <a:srgbClr val="222222"/>
                </a:solidFill>
                <a:effectLst/>
                <a:latin typeface="標楷體" panose="03000509000000000000" pitchFamily="65" charset="-120"/>
                <a:ea typeface="標楷體" panose="03000509000000000000" pitchFamily="65" charset="-120"/>
              </a:rPr>
              <a:t>重力</a:t>
            </a:r>
            <a:endParaRPr lang="en-US" altLang="zh-TW" sz="2000" dirty="0">
              <a:solidFill>
                <a:srgbClr val="222222"/>
              </a:solidFill>
              <a:latin typeface="標楷體" panose="03000509000000000000" pitchFamily="65" charset="-120"/>
              <a:ea typeface="標楷體" panose="03000509000000000000" pitchFamily="65" charset="-120"/>
            </a:endParaRPr>
          </a:p>
          <a:p>
            <a:pPr lvl="1">
              <a:lnSpc>
                <a:spcPct val="100000"/>
              </a:lnSpc>
            </a:pPr>
            <a:r>
              <a:rPr lang="zh-TW" altLang="en-US" sz="2000" b="1" i="0" dirty="0">
                <a:solidFill>
                  <a:srgbClr val="222222"/>
                </a:solidFill>
                <a:effectLst/>
                <a:latin typeface="標楷體" panose="03000509000000000000" pitchFamily="65" charset="-120"/>
                <a:ea typeface="標楷體" panose="03000509000000000000" pitchFamily="65" charset="-120"/>
              </a:rPr>
              <a:t>線性加速度</a:t>
            </a:r>
            <a:endParaRPr lang="en-US" altLang="zh-TW" sz="2000" b="1" i="0" dirty="0">
              <a:solidFill>
                <a:srgbClr val="222222"/>
              </a:solidFill>
              <a:effectLst/>
              <a:latin typeface="標楷體" panose="03000509000000000000" pitchFamily="65" charset="-120"/>
              <a:ea typeface="標楷體" panose="03000509000000000000" pitchFamily="65" charset="-120"/>
            </a:endParaRPr>
          </a:p>
          <a:p>
            <a:pPr lvl="1">
              <a:lnSpc>
                <a:spcPct val="100000"/>
              </a:lnSpc>
            </a:pPr>
            <a:r>
              <a:rPr lang="zh-TW" altLang="en-US" sz="2000" b="1" i="0" dirty="0">
                <a:solidFill>
                  <a:srgbClr val="222222"/>
                </a:solidFill>
                <a:effectLst/>
                <a:latin typeface="標楷體" panose="03000509000000000000" pitchFamily="65" charset="-120"/>
                <a:ea typeface="標楷體" panose="03000509000000000000" pitchFamily="65" charset="-120"/>
              </a:rPr>
              <a:t>方位 </a:t>
            </a:r>
            <a:r>
              <a:rPr lang="en-US" altLang="zh-TW" sz="2000" b="1" i="0" dirty="0">
                <a:solidFill>
                  <a:srgbClr val="222222"/>
                </a:solidFill>
                <a:effectLst/>
                <a:latin typeface="標楷體" panose="03000509000000000000" pitchFamily="65" charset="-120"/>
                <a:ea typeface="標楷體" panose="03000509000000000000" pitchFamily="65" charset="-120"/>
              </a:rPr>
              <a:t>(</a:t>
            </a:r>
            <a:r>
              <a:rPr lang="zh-TW" altLang="en-US" sz="2000" b="1" i="0" dirty="0">
                <a:solidFill>
                  <a:srgbClr val="222222"/>
                </a:solidFill>
                <a:effectLst/>
                <a:latin typeface="標楷體" panose="03000509000000000000" pitchFamily="65" charset="-120"/>
                <a:ea typeface="標楷體" panose="03000509000000000000" pitchFamily="65" charset="-120"/>
              </a:rPr>
              <a:t>姿態</a:t>
            </a:r>
            <a:r>
              <a:rPr lang="en-US" altLang="zh-TW" sz="2000" b="1" i="0" dirty="0">
                <a:solidFill>
                  <a:srgbClr val="222222"/>
                </a:solidFill>
                <a:effectLst/>
                <a:latin typeface="標楷體" panose="03000509000000000000" pitchFamily="65" charset="-120"/>
                <a:ea typeface="標楷體" panose="03000509000000000000" pitchFamily="65" charset="-120"/>
              </a:rPr>
              <a:t>)</a:t>
            </a:r>
            <a:r>
              <a:rPr lang="zh-TW" altLang="en-US" sz="2000" b="0" i="0" dirty="0">
                <a:solidFill>
                  <a:srgbClr val="222222"/>
                </a:solidFill>
                <a:effectLst/>
                <a:latin typeface="標楷體" panose="03000509000000000000" pitchFamily="65" charset="-120"/>
                <a:ea typeface="標楷體" panose="03000509000000000000" pitchFamily="65" charset="-120"/>
              </a:rPr>
              <a:t> </a:t>
            </a:r>
            <a:endParaRPr lang="en-US" altLang="zh-TW" sz="2000" b="1" dirty="0">
              <a:solidFill>
                <a:srgbClr val="222222"/>
              </a:solidFill>
              <a:latin typeface="標楷體" panose="03000509000000000000" pitchFamily="65" charset="-120"/>
              <a:ea typeface="標楷體" panose="03000509000000000000" pitchFamily="65" charset="-120"/>
            </a:endParaRPr>
          </a:p>
          <a:p>
            <a:pPr lvl="1">
              <a:lnSpc>
                <a:spcPct val="100000"/>
              </a:lnSpc>
            </a:pPr>
            <a:r>
              <a:rPr lang="zh-TW" altLang="en-US" sz="2000" b="1" i="0" dirty="0">
                <a:solidFill>
                  <a:srgbClr val="222222"/>
                </a:solidFill>
                <a:effectLst/>
                <a:latin typeface="標楷體" panose="03000509000000000000" pitchFamily="65" charset="-120"/>
                <a:ea typeface="標楷體" panose="03000509000000000000" pitchFamily="65" charset="-120"/>
              </a:rPr>
              <a:t>旋轉向量</a:t>
            </a:r>
            <a:endParaRPr lang="en-US" altLang="zh-TW"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2416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E111-07DD-3CC6-1375-3E87503F0510}"/>
              </a:ext>
            </a:extLst>
          </p:cNvPr>
          <p:cNvSpPr>
            <a:spLocks noGrp="1"/>
          </p:cNvSpPr>
          <p:nvPr>
            <p:ph type="title"/>
          </p:nvPr>
        </p:nvSpPr>
        <p:spPr/>
        <p:txBody>
          <a:bodyPr/>
          <a:lstStyle/>
          <a:p>
            <a:r>
              <a:rPr lang="zh-TW" altLang="en-US" b="1" dirty="0">
                <a:latin typeface="標楷體" panose="03000509000000000000" pitchFamily="65" charset="-120"/>
                <a:ea typeface="標楷體" panose="03000509000000000000" pitchFamily="65" charset="-120"/>
              </a:rPr>
              <a:t>此實驗難度在於</a:t>
            </a:r>
            <a:r>
              <a:rPr lang="en-US" altLang="zh-TW" b="1" dirty="0">
                <a:latin typeface="標楷體" panose="03000509000000000000" pitchFamily="65" charset="-120"/>
                <a:ea typeface="標楷體" panose="03000509000000000000" pitchFamily="65" charset="-120"/>
              </a:rPr>
              <a:t>……</a:t>
            </a:r>
            <a:endParaRPr lang="en-US" b="1" dirty="0">
              <a:latin typeface="標楷體" panose="03000509000000000000" pitchFamily="65" charset="-120"/>
              <a:ea typeface="標楷體" panose="03000509000000000000" pitchFamily="65" charset="-120"/>
            </a:endParaRPr>
          </a:p>
        </p:txBody>
      </p:sp>
      <p:sp>
        <p:nvSpPr>
          <p:cNvPr id="3" name="Content Placeholder 2">
            <a:extLst>
              <a:ext uri="{FF2B5EF4-FFF2-40B4-BE49-F238E27FC236}">
                <a16:creationId xmlns:a16="http://schemas.microsoft.com/office/drawing/2014/main" id="{0AB41D4F-C0B5-D596-7067-963B2DA9F555}"/>
              </a:ext>
            </a:extLst>
          </p:cNvPr>
          <p:cNvSpPr>
            <a:spLocks noGrp="1"/>
          </p:cNvSpPr>
          <p:nvPr>
            <p:ph idx="1"/>
          </p:nvPr>
        </p:nvSpPr>
        <p:spPr/>
        <p:txBody>
          <a:bodyPr/>
          <a:lstStyle/>
          <a:p>
            <a:r>
              <a:rPr lang="en-US" altLang="zh-TW" dirty="0">
                <a:solidFill>
                  <a:srgbClr val="FF0000"/>
                </a:solidFill>
              </a:rPr>
              <a:t>IMU</a:t>
            </a:r>
            <a:r>
              <a:rPr lang="zh-TW" altLang="en-US" dirty="0">
                <a:solidFill>
                  <a:srgbClr val="FF0000"/>
                </a:solidFill>
              </a:rPr>
              <a:t> 計算物體軌跡還是</a:t>
            </a:r>
            <a:r>
              <a:rPr lang="en-US" altLang="zh-TW" dirty="0">
                <a:solidFill>
                  <a:srgbClr val="FF0000"/>
                </a:solidFill>
              </a:rPr>
              <a:t>open question</a:t>
            </a:r>
            <a:r>
              <a:rPr lang="en-US" altLang="zh-TW" dirty="0"/>
              <a:t>….</a:t>
            </a:r>
            <a:endParaRPr lang="en-US" dirty="0"/>
          </a:p>
        </p:txBody>
      </p:sp>
      <p:sp>
        <p:nvSpPr>
          <p:cNvPr id="4" name="Slide Number Placeholder 3">
            <a:extLst>
              <a:ext uri="{FF2B5EF4-FFF2-40B4-BE49-F238E27FC236}">
                <a16:creationId xmlns:a16="http://schemas.microsoft.com/office/drawing/2014/main" id="{5E45906A-6849-539B-DDBC-4C2CFBE56990}"/>
              </a:ext>
            </a:extLst>
          </p:cNvPr>
          <p:cNvSpPr>
            <a:spLocks noGrp="1"/>
          </p:cNvSpPr>
          <p:nvPr>
            <p:ph type="sldNum" sz="quarter" idx="12"/>
          </p:nvPr>
        </p:nvSpPr>
        <p:spPr/>
        <p:txBody>
          <a:bodyPr/>
          <a:lstStyle/>
          <a:p>
            <a:fld id="{855B8455-EB54-4728-A8B1-3F56393CFB5C}" type="slidenum">
              <a:rPr lang="zh-TW" altLang="en-US" smtClean="0"/>
              <a:t>20</a:t>
            </a:fld>
            <a:endParaRPr lang="zh-TW" altLang="en-US"/>
          </a:p>
        </p:txBody>
      </p:sp>
      <p:pic>
        <p:nvPicPr>
          <p:cNvPr id="8" name="Picture 7">
            <a:extLst>
              <a:ext uri="{FF2B5EF4-FFF2-40B4-BE49-F238E27FC236}">
                <a16:creationId xmlns:a16="http://schemas.microsoft.com/office/drawing/2014/main" id="{48B83BF4-C3C0-4A2C-3250-5B915BE4F857}"/>
              </a:ext>
            </a:extLst>
          </p:cNvPr>
          <p:cNvPicPr>
            <a:picLocks noChangeAspect="1"/>
          </p:cNvPicPr>
          <p:nvPr/>
        </p:nvPicPr>
        <p:blipFill>
          <a:blip r:embed="rId2"/>
          <a:stretch>
            <a:fillRect/>
          </a:stretch>
        </p:blipFill>
        <p:spPr>
          <a:xfrm>
            <a:off x="2565702" y="2896888"/>
            <a:ext cx="7121555" cy="2724202"/>
          </a:xfrm>
          <a:prstGeom prst="rect">
            <a:avLst/>
          </a:prstGeom>
        </p:spPr>
      </p:pic>
    </p:spTree>
    <p:extLst>
      <p:ext uri="{BB962C8B-B14F-4D97-AF65-F5344CB8AC3E}">
        <p14:creationId xmlns:p14="http://schemas.microsoft.com/office/powerpoint/2010/main" val="514113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p:txBody>
          <a:bodyPr/>
          <a:lstStyle/>
          <a:p>
            <a:fld id="{855B8455-EB54-4728-A8B1-3F56393CFB5C}" type="slidenum">
              <a:rPr lang="zh-TW" altLang="en-US" smtClean="0"/>
              <a:t>21</a:t>
            </a:fld>
            <a:endParaRPr lang="zh-TW" altLang="en-US"/>
          </a:p>
        </p:txBody>
      </p:sp>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6963" y="287338"/>
            <a:ext cx="10058400" cy="1449387"/>
          </a:xfrm>
        </p:spPr>
        <p:txBody>
          <a:bodyPr/>
          <a:lstStyle/>
          <a:p>
            <a:r>
              <a:rPr lang="zh-TW" altLang="en-US" b="1" dirty="0">
                <a:latin typeface="標楷體" panose="03000509000000000000" pitchFamily="65" charset="-120"/>
                <a:ea typeface="標楷體" panose="03000509000000000000" pitchFamily="65" charset="-120"/>
              </a:rPr>
              <a:t>實驗</a:t>
            </a:r>
            <a:r>
              <a:rPr lang="en-US" altLang="zh-TW" b="1" dirty="0">
                <a:latin typeface="標楷體" panose="03000509000000000000" pitchFamily="65" charset="-120"/>
                <a:ea typeface="標楷體" panose="03000509000000000000" pitchFamily="65" charset="-120"/>
              </a:rPr>
              <a:t>1-</a:t>
            </a:r>
            <a:r>
              <a:rPr lang="zh-TW" altLang="en-US" b="1" dirty="0">
                <a:latin typeface="標楷體" panose="03000509000000000000" pitchFamily="65" charset="-120"/>
                <a:ea typeface="標楷體" panose="03000509000000000000" pitchFamily="65" charset="-120"/>
              </a:rPr>
              <a:t>加速度計算距離</a:t>
            </a:r>
          </a:p>
        </p:txBody>
      </p:sp>
      <p:cxnSp>
        <p:nvCxnSpPr>
          <p:cNvPr id="8" name="直線單箭頭接點 7">
            <a:extLst>
              <a:ext uri="{FF2B5EF4-FFF2-40B4-BE49-F238E27FC236}">
                <a16:creationId xmlns:a16="http://schemas.microsoft.com/office/drawing/2014/main" id="{C7AB1B34-B62A-48DF-9A91-8E1DF3C5EF7B}"/>
              </a:ext>
            </a:extLst>
          </p:cNvPr>
          <p:cNvCxnSpPr>
            <a:cxnSpLocks/>
          </p:cNvCxnSpPr>
          <p:nvPr/>
        </p:nvCxnSpPr>
        <p:spPr>
          <a:xfrm>
            <a:off x="2086124" y="5001211"/>
            <a:ext cx="10839" cy="9486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C1B4EF8D-CA1E-457E-B3AB-909ED708DC11}"/>
              </a:ext>
            </a:extLst>
          </p:cNvPr>
          <p:cNvSpPr txBox="1"/>
          <p:nvPr/>
        </p:nvSpPr>
        <p:spPr>
          <a:xfrm>
            <a:off x="1810901" y="5857579"/>
            <a:ext cx="716096" cy="369332"/>
          </a:xfrm>
          <a:prstGeom prst="rect">
            <a:avLst/>
          </a:prstGeom>
          <a:noFill/>
        </p:spPr>
        <p:txBody>
          <a:bodyPr wrap="square" rtlCol="0">
            <a:spAutoFit/>
          </a:bodyPr>
          <a:lstStyle/>
          <a:p>
            <a:r>
              <a:rPr lang="en-US" altLang="zh-TW" dirty="0">
                <a:solidFill>
                  <a:srgbClr val="FF0000"/>
                </a:solidFill>
                <a:latin typeface="標楷體" panose="03000509000000000000" pitchFamily="65" charset="-120"/>
                <a:ea typeface="標楷體" panose="03000509000000000000" pitchFamily="65" charset="-120"/>
              </a:rPr>
              <a:t>Y</a:t>
            </a:r>
            <a:r>
              <a:rPr lang="zh-TW" altLang="en-US" dirty="0">
                <a:solidFill>
                  <a:srgbClr val="FF0000"/>
                </a:solidFill>
                <a:latin typeface="標楷體" panose="03000509000000000000" pitchFamily="65" charset="-120"/>
                <a:ea typeface="標楷體" panose="03000509000000000000" pitchFamily="65" charset="-120"/>
              </a:rPr>
              <a:t>軸</a:t>
            </a:r>
          </a:p>
        </p:txBody>
      </p:sp>
      <p:cxnSp>
        <p:nvCxnSpPr>
          <p:cNvPr id="12" name="直線單箭頭接點 11">
            <a:extLst>
              <a:ext uri="{FF2B5EF4-FFF2-40B4-BE49-F238E27FC236}">
                <a16:creationId xmlns:a16="http://schemas.microsoft.com/office/drawing/2014/main" id="{9183DD83-B039-425B-90FF-0F7EAF02AADE}"/>
              </a:ext>
            </a:extLst>
          </p:cNvPr>
          <p:cNvCxnSpPr>
            <a:cxnSpLocks/>
          </p:cNvCxnSpPr>
          <p:nvPr/>
        </p:nvCxnSpPr>
        <p:spPr>
          <a:xfrm flipH="1" flipV="1">
            <a:off x="1167455" y="4816545"/>
            <a:ext cx="760840" cy="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3323C2CA-9690-492D-9784-27AB797BE3D9}"/>
              </a:ext>
            </a:extLst>
          </p:cNvPr>
          <p:cNvSpPr txBox="1"/>
          <p:nvPr/>
        </p:nvSpPr>
        <p:spPr>
          <a:xfrm>
            <a:off x="692930" y="4631879"/>
            <a:ext cx="716096" cy="369332"/>
          </a:xfrm>
          <a:prstGeom prst="rect">
            <a:avLst/>
          </a:prstGeom>
          <a:noFill/>
        </p:spPr>
        <p:txBody>
          <a:bodyPr wrap="square" rtlCol="0">
            <a:spAutoFit/>
          </a:bodyPr>
          <a:lstStyle/>
          <a:p>
            <a:r>
              <a:rPr lang="en-US" altLang="zh-TW" dirty="0">
                <a:solidFill>
                  <a:srgbClr val="00B0F0"/>
                </a:solidFill>
                <a:latin typeface="標楷體" panose="03000509000000000000" pitchFamily="65" charset="-120"/>
                <a:ea typeface="標楷體" panose="03000509000000000000" pitchFamily="65" charset="-120"/>
              </a:rPr>
              <a:t>X</a:t>
            </a:r>
            <a:r>
              <a:rPr lang="zh-TW" altLang="en-US" dirty="0">
                <a:solidFill>
                  <a:srgbClr val="00B0F0"/>
                </a:solidFill>
                <a:latin typeface="標楷體" panose="03000509000000000000" pitchFamily="65" charset="-120"/>
                <a:ea typeface="標楷體" panose="03000509000000000000" pitchFamily="65" charset="-120"/>
              </a:rPr>
              <a:t>軸</a:t>
            </a:r>
          </a:p>
        </p:txBody>
      </p:sp>
      <p:sp>
        <p:nvSpPr>
          <p:cNvPr id="17" name="文字方塊 16">
            <a:extLst>
              <a:ext uri="{FF2B5EF4-FFF2-40B4-BE49-F238E27FC236}">
                <a16:creationId xmlns:a16="http://schemas.microsoft.com/office/drawing/2014/main" id="{CB4F0B66-A9EB-4AE4-B02C-B93360CD4F5A}"/>
              </a:ext>
            </a:extLst>
          </p:cNvPr>
          <p:cNvSpPr txBox="1"/>
          <p:nvPr/>
        </p:nvSpPr>
        <p:spPr>
          <a:xfrm>
            <a:off x="2203518" y="4643793"/>
            <a:ext cx="716096" cy="369332"/>
          </a:xfrm>
          <a:prstGeom prst="rect">
            <a:avLst/>
          </a:prstGeom>
          <a:noFill/>
        </p:spPr>
        <p:txBody>
          <a:bodyPr wrap="square" rtlCol="0">
            <a:spAutoFit/>
          </a:bodyPr>
          <a:lstStyle/>
          <a:p>
            <a:r>
              <a:rPr lang="en-US" altLang="zh-TW" dirty="0">
                <a:latin typeface="標楷體" panose="03000509000000000000" pitchFamily="65" charset="-120"/>
                <a:ea typeface="標楷體" panose="03000509000000000000" pitchFamily="65" charset="-120"/>
              </a:rPr>
              <a:t>Z</a:t>
            </a:r>
            <a:r>
              <a:rPr lang="zh-TW" altLang="en-US" dirty="0">
                <a:latin typeface="標楷體" panose="03000509000000000000" pitchFamily="65" charset="-120"/>
                <a:ea typeface="標楷體" panose="03000509000000000000" pitchFamily="65" charset="-120"/>
              </a:rPr>
              <a:t>軸</a:t>
            </a:r>
          </a:p>
        </p:txBody>
      </p:sp>
      <p:sp>
        <p:nvSpPr>
          <p:cNvPr id="16" name="文字方塊 15">
            <a:extLst>
              <a:ext uri="{FF2B5EF4-FFF2-40B4-BE49-F238E27FC236}">
                <a16:creationId xmlns:a16="http://schemas.microsoft.com/office/drawing/2014/main" id="{3FF5999E-F564-4531-9F07-62CBC48D3DC9}"/>
              </a:ext>
            </a:extLst>
          </p:cNvPr>
          <p:cNvSpPr txBox="1"/>
          <p:nvPr/>
        </p:nvSpPr>
        <p:spPr>
          <a:xfrm>
            <a:off x="696261" y="1750517"/>
            <a:ext cx="6342216" cy="2585323"/>
          </a:xfrm>
          <a:prstGeom prst="rect">
            <a:avLst/>
          </a:prstGeom>
          <a:noFill/>
        </p:spPr>
        <p:txBody>
          <a:bodyPr wrap="square" rtlCol="0">
            <a:spAutoFit/>
          </a:bodyPr>
          <a:lstStyle/>
          <a:p>
            <a:r>
              <a:rPr lang="en-US" altLang="zh-TW" dirty="0"/>
              <a:t>Ex.</a:t>
            </a:r>
          </a:p>
          <a:p>
            <a:r>
              <a:rPr lang="zh-TW" altLang="en-US" dirty="0"/>
              <a:t>固定直線距離並分段</a:t>
            </a:r>
            <a:endParaRPr lang="en-US" altLang="zh-TW" dirty="0"/>
          </a:p>
          <a:p>
            <a:r>
              <a:rPr lang="zh-TW" altLang="en-US" dirty="0"/>
              <a:t>車子分段停止後再開</a:t>
            </a:r>
            <a:r>
              <a:rPr lang="en-US" altLang="zh-TW" dirty="0"/>
              <a:t>(</a:t>
            </a:r>
            <a:r>
              <a:rPr lang="zh-TW" altLang="en-US" dirty="0">
                <a:solidFill>
                  <a:srgbClr val="FF0000"/>
                </a:solidFill>
              </a:rPr>
              <a:t>建議停止至少</a:t>
            </a:r>
            <a:r>
              <a:rPr lang="en-US" altLang="zh-TW" dirty="0">
                <a:solidFill>
                  <a:srgbClr val="FF0000"/>
                </a:solidFill>
              </a:rPr>
              <a:t>2</a:t>
            </a:r>
            <a:r>
              <a:rPr lang="zh-TW" altLang="en-US" dirty="0">
                <a:solidFill>
                  <a:srgbClr val="FF0000"/>
                </a:solidFill>
              </a:rPr>
              <a:t>秒以上較好分辨 且第一段開始前也建議靜止</a:t>
            </a:r>
            <a:r>
              <a:rPr lang="en-US" altLang="zh-TW" dirty="0"/>
              <a:t>)</a:t>
            </a:r>
          </a:p>
          <a:p>
            <a:r>
              <a:rPr lang="zh-TW" altLang="en-US" dirty="0"/>
              <a:t>每段</a:t>
            </a:r>
            <a:r>
              <a:rPr lang="en-US" altLang="zh-TW" dirty="0">
                <a:solidFill>
                  <a:srgbClr val="FF0000"/>
                </a:solidFill>
              </a:rPr>
              <a:t>90cm </a:t>
            </a:r>
            <a:r>
              <a:rPr lang="zh-TW" altLang="en-US" dirty="0"/>
              <a:t>總共</a:t>
            </a:r>
            <a:r>
              <a:rPr lang="en-US" altLang="zh-TW" dirty="0">
                <a:solidFill>
                  <a:srgbClr val="FF0000"/>
                </a:solidFill>
              </a:rPr>
              <a:t>4</a:t>
            </a:r>
            <a:r>
              <a:rPr lang="zh-TW" altLang="en-US" dirty="0"/>
              <a:t>段</a:t>
            </a:r>
            <a:endParaRPr lang="en-US" altLang="zh-TW" dirty="0"/>
          </a:p>
          <a:p>
            <a:r>
              <a:rPr lang="zh-TW" altLang="en-US" dirty="0"/>
              <a:t>並用</a:t>
            </a:r>
            <a:r>
              <a:rPr lang="en-US" altLang="zh-TW" dirty="0"/>
              <a:t>IMU</a:t>
            </a:r>
            <a:r>
              <a:rPr lang="zh-TW" altLang="en-US" dirty="0"/>
              <a:t>估計出每段的距離和總長度和實際距離討論誤差</a:t>
            </a:r>
            <a:endParaRPr lang="en-US" altLang="zh-TW" dirty="0"/>
          </a:p>
          <a:p>
            <a:r>
              <a:rPr lang="zh-TW" altLang="en-US" dirty="0"/>
              <a:t>建議手動方式避免遙控</a:t>
            </a:r>
            <a:endParaRPr lang="en-US" altLang="zh-TW" dirty="0"/>
          </a:p>
          <a:p>
            <a:r>
              <a:rPr lang="zh-TW" altLang="en-US" dirty="0"/>
              <a:t>可能不是直線前進</a:t>
            </a:r>
            <a:endParaRPr lang="en-US" altLang="zh-TW" dirty="0"/>
          </a:p>
          <a:p>
            <a:endParaRPr lang="zh-TW" altLang="en-US" dirty="0"/>
          </a:p>
        </p:txBody>
      </p:sp>
      <p:pic>
        <p:nvPicPr>
          <p:cNvPr id="10" name="圖片 9">
            <a:extLst>
              <a:ext uri="{FF2B5EF4-FFF2-40B4-BE49-F238E27FC236}">
                <a16:creationId xmlns:a16="http://schemas.microsoft.com/office/drawing/2014/main" id="{9AEFD791-3904-47A8-9C64-36641B8D5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4632" y="3197384"/>
            <a:ext cx="2644531" cy="3527632"/>
          </a:xfrm>
          <a:prstGeom prst="rect">
            <a:avLst/>
          </a:prstGeom>
        </p:spPr>
      </p:pic>
      <p:cxnSp>
        <p:nvCxnSpPr>
          <p:cNvPr id="18" name="直線接點 17">
            <a:extLst>
              <a:ext uri="{FF2B5EF4-FFF2-40B4-BE49-F238E27FC236}">
                <a16:creationId xmlns:a16="http://schemas.microsoft.com/office/drawing/2014/main" id="{1B7CE39E-B405-426D-9C72-EB04FEEB2B64}"/>
              </a:ext>
            </a:extLst>
          </p:cNvPr>
          <p:cNvCxnSpPr/>
          <p:nvPr/>
        </p:nvCxnSpPr>
        <p:spPr>
          <a:xfrm>
            <a:off x="9202196" y="6443433"/>
            <a:ext cx="12136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D1F8B3FB-D043-4CFF-8CF9-DFC820E8C012}"/>
              </a:ext>
            </a:extLst>
          </p:cNvPr>
          <p:cNvCxnSpPr>
            <a:cxnSpLocks/>
          </p:cNvCxnSpPr>
          <p:nvPr/>
        </p:nvCxnSpPr>
        <p:spPr>
          <a:xfrm>
            <a:off x="9458401" y="3786852"/>
            <a:ext cx="3769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764613F1-1C4F-418F-B013-DFD9C03E62D8}"/>
              </a:ext>
            </a:extLst>
          </p:cNvPr>
          <p:cNvCxnSpPr>
            <a:cxnSpLocks/>
          </p:cNvCxnSpPr>
          <p:nvPr/>
        </p:nvCxnSpPr>
        <p:spPr>
          <a:xfrm>
            <a:off x="9315027" y="5475559"/>
            <a:ext cx="770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24E1770E-328C-464C-BEE4-94566F0AD8E0}"/>
              </a:ext>
            </a:extLst>
          </p:cNvPr>
          <p:cNvCxnSpPr>
            <a:cxnSpLocks/>
          </p:cNvCxnSpPr>
          <p:nvPr/>
        </p:nvCxnSpPr>
        <p:spPr>
          <a:xfrm>
            <a:off x="9389840" y="4689460"/>
            <a:ext cx="6203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8F708546-01BF-4D81-A20A-971C45791851}"/>
              </a:ext>
            </a:extLst>
          </p:cNvPr>
          <p:cNvCxnSpPr>
            <a:cxnSpLocks/>
          </p:cNvCxnSpPr>
          <p:nvPr/>
        </p:nvCxnSpPr>
        <p:spPr>
          <a:xfrm>
            <a:off x="9392228" y="4156911"/>
            <a:ext cx="5093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F84D8AD0-9781-4C5A-BBF6-0CCA24795D69}"/>
              </a:ext>
            </a:extLst>
          </p:cNvPr>
          <p:cNvSpPr txBox="1"/>
          <p:nvPr/>
        </p:nvSpPr>
        <p:spPr>
          <a:xfrm>
            <a:off x="601476" y="4139431"/>
            <a:ext cx="2673774" cy="369332"/>
          </a:xfrm>
          <a:prstGeom prst="rect">
            <a:avLst/>
          </a:prstGeom>
          <a:noFill/>
        </p:spPr>
        <p:txBody>
          <a:bodyPr wrap="square" rtlCol="0">
            <a:spAutoFit/>
          </a:bodyPr>
          <a:lstStyle/>
          <a:p>
            <a:r>
              <a:rPr lang="en-US" altLang="zh-TW" dirty="0"/>
              <a:t>IMU</a:t>
            </a:r>
            <a:r>
              <a:rPr lang="zh-TW" altLang="en-US" dirty="0"/>
              <a:t>放置位置與軸向</a:t>
            </a:r>
          </a:p>
        </p:txBody>
      </p:sp>
      <p:sp>
        <p:nvSpPr>
          <p:cNvPr id="42" name="橢圓 41">
            <a:extLst>
              <a:ext uri="{FF2B5EF4-FFF2-40B4-BE49-F238E27FC236}">
                <a16:creationId xmlns:a16="http://schemas.microsoft.com/office/drawing/2014/main" id="{1A8FC272-29EF-4EF5-AE52-ABE864B3799C}"/>
              </a:ext>
            </a:extLst>
          </p:cNvPr>
          <p:cNvSpPr/>
          <p:nvPr/>
        </p:nvSpPr>
        <p:spPr>
          <a:xfrm>
            <a:off x="1968422" y="4724214"/>
            <a:ext cx="200527" cy="18466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30BCAFE4-6383-4DD1-9B6F-48E52B1B09E2}"/>
              </a:ext>
            </a:extLst>
          </p:cNvPr>
          <p:cNvSpPr/>
          <p:nvPr/>
        </p:nvSpPr>
        <p:spPr>
          <a:xfrm>
            <a:off x="2045825" y="479368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a:extLst>
              <a:ext uri="{FF2B5EF4-FFF2-40B4-BE49-F238E27FC236}">
                <a16:creationId xmlns:a16="http://schemas.microsoft.com/office/drawing/2014/main" id="{A28E71BF-A6A9-103E-92E7-6035698D8D8A}"/>
              </a:ext>
            </a:extLst>
          </p:cNvPr>
          <p:cNvPicPr>
            <a:picLocks noChangeAspect="1"/>
          </p:cNvPicPr>
          <p:nvPr/>
        </p:nvPicPr>
        <p:blipFill>
          <a:blip r:embed="rId3"/>
          <a:stretch>
            <a:fillRect/>
          </a:stretch>
        </p:blipFill>
        <p:spPr>
          <a:xfrm>
            <a:off x="3558961" y="3695489"/>
            <a:ext cx="3374467" cy="2531422"/>
          </a:xfrm>
          <a:prstGeom prst="rect">
            <a:avLst/>
          </a:prstGeom>
        </p:spPr>
      </p:pic>
      <p:sp>
        <p:nvSpPr>
          <p:cNvPr id="23" name="橢圓 22">
            <a:extLst>
              <a:ext uri="{FF2B5EF4-FFF2-40B4-BE49-F238E27FC236}">
                <a16:creationId xmlns:a16="http://schemas.microsoft.com/office/drawing/2014/main" id="{2C17F43B-03AA-3763-2704-5A29455B648F}"/>
              </a:ext>
            </a:extLst>
          </p:cNvPr>
          <p:cNvSpPr/>
          <p:nvPr/>
        </p:nvSpPr>
        <p:spPr>
          <a:xfrm>
            <a:off x="4012441" y="4793684"/>
            <a:ext cx="992777" cy="50509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a:extLst>
              <a:ext uri="{FF2B5EF4-FFF2-40B4-BE49-F238E27FC236}">
                <a16:creationId xmlns:a16="http://schemas.microsoft.com/office/drawing/2014/main" id="{A9738BB4-DB47-6C6C-7D2D-8796362AB83A}"/>
              </a:ext>
            </a:extLst>
          </p:cNvPr>
          <p:cNvCxnSpPr>
            <a:cxnSpLocks/>
          </p:cNvCxnSpPr>
          <p:nvPr/>
        </p:nvCxnSpPr>
        <p:spPr>
          <a:xfrm flipH="1" flipV="1">
            <a:off x="2761023" y="4908874"/>
            <a:ext cx="1162509" cy="63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9C13CF0F-5A37-3927-A205-5F17E7F52F27}"/>
              </a:ext>
            </a:extLst>
          </p:cNvPr>
          <p:cNvPicPr>
            <a:picLocks noChangeAspect="1"/>
          </p:cNvPicPr>
          <p:nvPr/>
        </p:nvPicPr>
        <p:blipFill>
          <a:blip r:embed="rId4"/>
          <a:stretch>
            <a:fillRect/>
          </a:stretch>
        </p:blipFill>
        <p:spPr>
          <a:xfrm>
            <a:off x="7513213" y="-3863"/>
            <a:ext cx="4267365" cy="3201247"/>
          </a:xfrm>
          <a:prstGeom prst="rect">
            <a:avLst/>
          </a:prstGeom>
        </p:spPr>
      </p:pic>
    </p:spTree>
    <p:extLst>
      <p:ext uri="{BB962C8B-B14F-4D97-AF65-F5344CB8AC3E}">
        <p14:creationId xmlns:p14="http://schemas.microsoft.com/office/powerpoint/2010/main" val="1460772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p:txBody>
          <a:bodyPr/>
          <a:lstStyle/>
          <a:p>
            <a:fld id="{855B8455-EB54-4728-A8B1-3F56393CFB5C}" type="slidenum">
              <a:rPr lang="zh-TW" altLang="en-US" smtClean="0"/>
              <a:t>22</a:t>
            </a:fld>
            <a:endParaRPr lang="zh-TW" altLang="en-US"/>
          </a:p>
        </p:txBody>
      </p:sp>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6963" y="287338"/>
            <a:ext cx="10058400" cy="1449387"/>
          </a:xfrm>
        </p:spPr>
        <p:txBody>
          <a:bodyPr/>
          <a:lstStyle/>
          <a:p>
            <a:r>
              <a:rPr lang="zh-TW" altLang="en-US" b="1" dirty="0">
                <a:latin typeface="標楷體" panose="03000509000000000000" pitchFamily="65" charset="-120"/>
                <a:ea typeface="標楷體" panose="03000509000000000000" pitchFamily="65" charset="-120"/>
              </a:rPr>
              <a:t>實驗</a:t>
            </a:r>
            <a:r>
              <a:rPr lang="en-US" altLang="zh-TW" b="1" dirty="0">
                <a:latin typeface="標楷體" panose="03000509000000000000" pitchFamily="65" charset="-120"/>
                <a:ea typeface="標楷體" panose="03000509000000000000" pitchFamily="65" charset="-120"/>
              </a:rPr>
              <a:t>1-</a:t>
            </a:r>
            <a:r>
              <a:rPr lang="zh-TW" altLang="en-US" b="1" dirty="0">
                <a:latin typeface="標楷體" panose="03000509000000000000" pitchFamily="65" charset="-120"/>
                <a:ea typeface="標楷體" panose="03000509000000000000" pitchFamily="65" charset="-120"/>
              </a:rPr>
              <a:t>加速度計算距離</a:t>
            </a:r>
          </a:p>
        </p:txBody>
      </p:sp>
      <p:pic>
        <p:nvPicPr>
          <p:cNvPr id="3" name="圖片 2">
            <a:extLst>
              <a:ext uri="{FF2B5EF4-FFF2-40B4-BE49-F238E27FC236}">
                <a16:creationId xmlns:a16="http://schemas.microsoft.com/office/drawing/2014/main" id="{68AAC3E7-91E8-4D83-C6E6-04F37D393849}"/>
              </a:ext>
            </a:extLst>
          </p:cNvPr>
          <p:cNvPicPr>
            <a:picLocks noChangeAspect="1"/>
          </p:cNvPicPr>
          <p:nvPr/>
        </p:nvPicPr>
        <p:blipFill>
          <a:blip r:embed="rId2"/>
          <a:stretch>
            <a:fillRect/>
          </a:stretch>
        </p:blipFill>
        <p:spPr>
          <a:xfrm>
            <a:off x="2352152" y="1825625"/>
            <a:ext cx="7487695" cy="1028844"/>
          </a:xfrm>
          <a:prstGeom prst="rect">
            <a:avLst/>
          </a:prstGeom>
        </p:spPr>
      </p:pic>
      <p:sp>
        <p:nvSpPr>
          <p:cNvPr id="9" name="內容版面配置區 2">
            <a:extLst>
              <a:ext uri="{FF2B5EF4-FFF2-40B4-BE49-F238E27FC236}">
                <a16:creationId xmlns:a16="http://schemas.microsoft.com/office/drawing/2014/main" id="{063A6254-F7B1-8444-CD64-4C6E821C591F}"/>
              </a:ext>
            </a:extLst>
          </p:cNvPr>
          <p:cNvSpPr>
            <a:spLocks noGrp="1"/>
          </p:cNvSpPr>
          <p:nvPr>
            <p:ph idx="1"/>
          </p:nvPr>
        </p:nvSpPr>
        <p:spPr>
          <a:xfrm>
            <a:off x="838199" y="1922586"/>
            <a:ext cx="10515600" cy="4351338"/>
          </a:xfrm>
        </p:spPr>
        <p:txBody>
          <a:bodyPr/>
          <a:lstStyle/>
          <a:p>
            <a:endParaRPr lang="en-US" altLang="zh-TW" dirty="0"/>
          </a:p>
          <a:p>
            <a:endParaRPr lang="en-US" altLang="zh-TW" dirty="0"/>
          </a:p>
          <a:p>
            <a:r>
              <a:rPr lang="zh-TW" altLang="en-US" dirty="0"/>
              <a:t>加速度積分</a:t>
            </a:r>
            <a:r>
              <a:rPr lang="en-US" altLang="zh-TW" dirty="0"/>
              <a:t>:</a:t>
            </a:r>
          </a:p>
          <a:p>
            <a:endParaRPr lang="en-US" altLang="zh-TW" dirty="0"/>
          </a:p>
          <a:p>
            <a:endParaRPr lang="en-US" altLang="zh-TW" dirty="0"/>
          </a:p>
          <a:p>
            <a:endParaRPr lang="en-US" altLang="zh-TW" dirty="0"/>
          </a:p>
          <a:p>
            <a:r>
              <a:rPr lang="en-US" altLang="zh-TW" dirty="0"/>
              <a:t>Drift correction:</a:t>
            </a:r>
          </a:p>
          <a:p>
            <a:endParaRPr lang="en-US" altLang="zh-TW" dirty="0"/>
          </a:p>
          <a:p>
            <a:endParaRPr lang="zh-TW" altLang="en-US" dirty="0"/>
          </a:p>
        </p:txBody>
      </p:sp>
      <p:pic>
        <p:nvPicPr>
          <p:cNvPr id="20" name="圖片 19">
            <a:extLst>
              <a:ext uri="{FF2B5EF4-FFF2-40B4-BE49-F238E27FC236}">
                <a16:creationId xmlns:a16="http://schemas.microsoft.com/office/drawing/2014/main" id="{D15E03A2-0589-CCCC-8B8F-7813F346A21E}"/>
              </a:ext>
            </a:extLst>
          </p:cNvPr>
          <p:cNvPicPr>
            <a:picLocks noChangeAspect="1"/>
          </p:cNvPicPr>
          <p:nvPr/>
        </p:nvPicPr>
        <p:blipFill>
          <a:blip r:embed="rId3"/>
          <a:stretch>
            <a:fillRect/>
          </a:stretch>
        </p:blipFill>
        <p:spPr>
          <a:xfrm>
            <a:off x="2939785" y="3419475"/>
            <a:ext cx="4083579" cy="743744"/>
          </a:xfrm>
          <a:prstGeom prst="rect">
            <a:avLst/>
          </a:prstGeom>
        </p:spPr>
      </p:pic>
      <p:pic>
        <p:nvPicPr>
          <p:cNvPr id="21" name="圖片 20">
            <a:extLst>
              <a:ext uri="{FF2B5EF4-FFF2-40B4-BE49-F238E27FC236}">
                <a16:creationId xmlns:a16="http://schemas.microsoft.com/office/drawing/2014/main" id="{810F6885-AFCE-BA1F-6FBD-06E782F71590}"/>
              </a:ext>
            </a:extLst>
          </p:cNvPr>
          <p:cNvPicPr>
            <a:picLocks noChangeAspect="1"/>
          </p:cNvPicPr>
          <p:nvPr/>
        </p:nvPicPr>
        <p:blipFill>
          <a:blip r:embed="rId4"/>
          <a:stretch>
            <a:fillRect/>
          </a:stretch>
        </p:blipFill>
        <p:spPr>
          <a:xfrm>
            <a:off x="3431297" y="4701264"/>
            <a:ext cx="3100553" cy="815935"/>
          </a:xfrm>
          <a:prstGeom prst="rect">
            <a:avLst/>
          </a:prstGeom>
        </p:spPr>
      </p:pic>
      <p:pic>
        <p:nvPicPr>
          <p:cNvPr id="22" name="圖片 21">
            <a:extLst>
              <a:ext uri="{FF2B5EF4-FFF2-40B4-BE49-F238E27FC236}">
                <a16:creationId xmlns:a16="http://schemas.microsoft.com/office/drawing/2014/main" id="{B4CBE635-2F50-BA14-59F6-659A19D6E981}"/>
              </a:ext>
            </a:extLst>
          </p:cNvPr>
          <p:cNvPicPr>
            <a:picLocks noChangeAspect="1"/>
          </p:cNvPicPr>
          <p:nvPr/>
        </p:nvPicPr>
        <p:blipFill>
          <a:blip r:embed="rId5"/>
          <a:stretch>
            <a:fillRect/>
          </a:stretch>
        </p:blipFill>
        <p:spPr>
          <a:xfrm>
            <a:off x="3661811" y="5612773"/>
            <a:ext cx="2639524" cy="608125"/>
          </a:xfrm>
          <a:prstGeom prst="rect">
            <a:avLst/>
          </a:prstGeom>
        </p:spPr>
      </p:pic>
      <p:pic>
        <p:nvPicPr>
          <p:cNvPr id="23" name="圖片 22">
            <a:extLst>
              <a:ext uri="{FF2B5EF4-FFF2-40B4-BE49-F238E27FC236}">
                <a16:creationId xmlns:a16="http://schemas.microsoft.com/office/drawing/2014/main" id="{B3C74D43-2A78-204B-8F01-68275F5C68C3}"/>
              </a:ext>
            </a:extLst>
          </p:cNvPr>
          <p:cNvPicPr>
            <a:picLocks noChangeAspect="1"/>
          </p:cNvPicPr>
          <p:nvPr/>
        </p:nvPicPr>
        <p:blipFill rotWithShape="1">
          <a:blip r:embed="rId6"/>
          <a:srcRect t="8654"/>
          <a:stretch/>
        </p:blipFill>
        <p:spPr>
          <a:xfrm>
            <a:off x="7752907" y="3133127"/>
            <a:ext cx="4007911" cy="3140797"/>
          </a:xfrm>
          <a:prstGeom prst="rect">
            <a:avLst/>
          </a:prstGeom>
        </p:spPr>
      </p:pic>
    </p:spTree>
    <p:extLst>
      <p:ext uri="{BB962C8B-B14F-4D97-AF65-F5344CB8AC3E}">
        <p14:creationId xmlns:p14="http://schemas.microsoft.com/office/powerpoint/2010/main" val="3103743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7280" y="286603"/>
            <a:ext cx="10058400" cy="1450757"/>
          </a:xfrm>
        </p:spPr>
        <p:txBody>
          <a:bodyPr/>
          <a:lstStyle/>
          <a:p>
            <a:r>
              <a:rPr lang="en-US" altLang="zh-TW" b="1" dirty="0">
                <a:latin typeface="Times New Roman" panose="02020603050405020304" pitchFamily="18" charset="0"/>
                <a:cs typeface="Times New Roman" panose="02020603050405020304" pitchFamily="18" charset="0"/>
              </a:rPr>
              <a:t>Calibration</a:t>
            </a:r>
            <a:endParaRPr lang="zh-TW" altLang="en-US" b="1"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a:xfrm>
            <a:off x="9900458" y="6459785"/>
            <a:ext cx="1312025" cy="365125"/>
          </a:xfrm>
        </p:spPr>
        <p:txBody>
          <a:bodyPr/>
          <a:lstStyle/>
          <a:p>
            <a:fld id="{855B8455-EB54-4728-A8B1-3F56393CFB5C}" type="slidenum">
              <a:rPr lang="zh-TW" altLang="en-US" smtClean="0"/>
              <a:pPr/>
              <a:t>23</a:t>
            </a:fld>
            <a:endParaRPr lang="zh-TW" altLang="en-US"/>
          </a:p>
        </p:txBody>
      </p:sp>
      <mc:AlternateContent xmlns:mc="http://schemas.openxmlformats.org/markup-compatibility/2006" xmlns:a14="http://schemas.microsoft.com/office/drawing/2010/main">
        <mc:Choice Requires="a14">
          <p:sp>
            <p:nvSpPr>
              <p:cNvPr id="7" name="內容版面配置區 2">
                <a:extLst>
                  <a:ext uri="{FF2B5EF4-FFF2-40B4-BE49-F238E27FC236}">
                    <a16:creationId xmlns:a16="http://schemas.microsoft.com/office/drawing/2014/main" id="{827BC568-33A8-087F-A4D9-C95ADBDF718A}"/>
                  </a:ext>
                </a:extLst>
              </p:cNvPr>
              <p:cNvSpPr txBox="1">
                <a:spLocks/>
              </p:cNvSpPr>
              <p:nvPr/>
            </p:nvSpPr>
            <p:spPr>
              <a:xfrm>
                <a:off x="1167063" y="1833645"/>
                <a:ext cx="10515600" cy="491807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altLang="zh-TW" sz="1800" dirty="0"/>
                  <a:t>1.</a:t>
                </a:r>
                <a:r>
                  <a:rPr lang="zh-TW" altLang="en-US" sz="1800" dirty="0"/>
                  <a:t>選擇</a:t>
                </a:r>
                <a:r>
                  <a:rPr lang="en-US" altLang="zh-TW" sz="1800" dirty="0"/>
                  <a:t>1</a:t>
                </a:r>
                <a:r>
                  <a:rPr lang="zh-TW" altLang="en-US" sz="1800" dirty="0"/>
                  <a:t>個矩形六面體盒子，固定</a:t>
                </a:r>
                <a:r>
                  <a:rPr lang="en-US" altLang="zh-TW" sz="1800" dirty="0"/>
                  <a:t>IMU</a:t>
                </a:r>
                <a:r>
                  <a:rPr lang="zh-TW" altLang="en-US" sz="1800" dirty="0"/>
                  <a:t>對六個面向收訊</a:t>
                </a:r>
                <a:endParaRPr lang="en-US" altLang="zh-TW" sz="1800" dirty="0"/>
              </a:p>
              <a:p>
                <a:pPr>
                  <a:lnSpc>
                    <a:spcPct val="100000"/>
                  </a:lnSpc>
                </a:pPr>
                <a:r>
                  <a:rPr lang="en-US" altLang="zh-TW" sz="1800" dirty="0"/>
                  <a:t>2.</a:t>
                </a:r>
                <a:r>
                  <a:rPr lang="zh-TW" altLang="en-US" sz="1800" dirty="0"/>
                  <a:t>獲得六筆三軸加速度資訊，用最小平方解推算</a:t>
                </a:r>
                <a:r>
                  <a:rPr lang="en-US" altLang="zh-TW" sz="1800" dirty="0"/>
                  <a:t>scale &amp; Bias</a:t>
                </a:r>
              </a:p>
              <a:p>
                <a:pPr>
                  <a:lnSpc>
                    <a:spcPct val="100000"/>
                  </a:lnSpc>
                </a:pPr>
                <a:endParaRPr lang="en-US" altLang="zh-TW" sz="2400" dirty="0"/>
              </a:p>
              <a:p>
                <a:pPr>
                  <a:lnSpc>
                    <a:spcPct val="100000"/>
                  </a:lnSpc>
                </a:pPr>
                <a:endParaRPr lang="en-US" altLang="zh-TW" sz="2400" dirty="0"/>
              </a:p>
              <a:p>
                <a:pPr>
                  <a:lnSpc>
                    <a:spcPct val="100000"/>
                  </a:lnSpc>
                </a:pPr>
                <a:endParaRPr lang="en-US" altLang="zh-TW" sz="2400" dirty="0"/>
              </a:p>
              <a:p>
                <a:pPr>
                  <a:lnSpc>
                    <a:spcPct val="100000"/>
                  </a:lnSpc>
                </a:pPr>
                <a:endParaRPr lang="en-US" altLang="zh-TW" sz="2400" dirty="0"/>
              </a:p>
              <a:p>
                <a:pPr>
                  <a:lnSpc>
                    <a:spcPct val="100000"/>
                  </a:lnSpc>
                </a:pPr>
                <a:endParaRPr lang="en-US" altLang="zh-TW" sz="1800" dirty="0"/>
              </a:p>
              <a:p>
                <a:pPr>
                  <a:lnSpc>
                    <a:spcPct val="100000"/>
                  </a:lnSpc>
                </a:pPr>
                <a14:m>
                  <m:oMath xmlns:m="http://schemas.openxmlformats.org/officeDocument/2006/math">
                    <m:sSub>
                      <m:sSubPr>
                        <m:ctrlPr>
                          <a:rPr lang="el-GR" altLang="zh-TW" sz="1800" i="1" smtClean="0">
                            <a:latin typeface="Cambria Math" panose="02040503050406030204" pitchFamily="18" charset="0"/>
                          </a:rPr>
                        </m:ctrlPr>
                      </m:sSubPr>
                      <m:e>
                        <m:r>
                          <a:rPr lang="en-US" altLang="zh-TW" sz="1800" i="1" smtClean="0">
                            <a:latin typeface="Cambria Math" panose="02040503050406030204" pitchFamily="18" charset="0"/>
                          </a:rPr>
                          <m:t>𝑎</m:t>
                        </m:r>
                      </m:e>
                      <m:sub>
                        <m:r>
                          <a:rPr lang="en-US" altLang="zh-TW" sz="1800" i="1" smtClean="0">
                            <a:latin typeface="Cambria Math" panose="02040503050406030204" pitchFamily="18" charset="0"/>
                          </a:rPr>
                          <m:t>𝑔𝑥</m:t>
                        </m:r>
                      </m:sub>
                    </m:sSub>
                    <m:r>
                      <a:rPr lang="zh-TW" altLang="en-US" sz="1800" i="1">
                        <a:latin typeface="Cambria Math" panose="02040503050406030204" pitchFamily="18" charset="0"/>
                      </a:rPr>
                      <m:t>代表</m:t>
                    </m:r>
                    <m:r>
                      <a:rPr lang="zh-TW" altLang="en-US" sz="1800" i="1" smtClean="0">
                        <a:latin typeface="Cambria Math" panose="02040503050406030204" pitchFamily="18" charset="0"/>
                      </a:rPr>
                      <m:t>六個</m:t>
                    </m:r>
                    <m:r>
                      <a:rPr lang="zh-TW" altLang="en-US" sz="1800" i="1">
                        <a:latin typeface="Cambria Math" panose="02040503050406030204" pitchFamily="18" charset="0"/>
                      </a:rPr>
                      <m:t>方向上</m:t>
                    </m:r>
                    <m:r>
                      <a:rPr lang="zh-TW" altLang="en-US" sz="1800" i="1" smtClean="0">
                        <a:latin typeface="Cambria Math" panose="02040503050406030204" pitchFamily="18" charset="0"/>
                      </a:rPr>
                      <m:t>理想加速度值</m:t>
                    </m:r>
                  </m:oMath>
                </a14:m>
                <a:endParaRPr lang="en-US" altLang="zh-TW" sz="1800" dirty="0"/>
              </a:p>
            </p:txBody>
          </p:sp>
        </mc:Choice>
        <mc:Fallback xmlns="">
          <p:sp>
            <p:nvSpPr>
              <p:cNvPr id="7" name="內容版面配置區 2">
                <a:extLst>
                  <a:ext uri="{FF2B5EF4-FFF2-40B4-BE49-F238E27FC236}">
                    <a16:creationId xmlns:a16="http://schemas.microsoft.com/office/drawing/2014/main" id="{827BC568-33A8-087F-A4D9-C95ADBDF718A}"/>
                  </a:ext>
                </a:extLst>
              </p:cNvPr>
              <p:cNvSpPr txBox="1">
                <a:spLocks noRot="1" noChangeAspect="1" noMove="1" noResize="1" noEditPoints="1" noAdjustHandles="1" noChangeArrowheads="1" noChangeShapeType="1" noTextEdit="1"/>
              </p:cNvSpPr>
              <p:nvPr/>
            </p:nvSpPr>
            <p:spPr>
              <a:xfrm>
                <a:off x="1167063" y="1833645"/>
                <a:ext cx="10515600" cy="4918075"/>
              </a:xfrm>
              <a:prstGeom prst="rect">
                <a:avLst/>
              </a:prstGeom>
              <a:blipFill>
                <a:blip r:embed="rId2"/>
                <a:stretch>
                  <a:fillRect t="-743"/>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532335F9-0C9B-1A55-1F06-CD31DD4AF5A7}"/>
              </a:ext>
            </a:extLst>
          </p:cNvPr>
          <p:cNvPicPr>
            <a:picLocks noChangeAspect="1"/>
          </p:cNvPicPr>
          <p:nvPr/>
        </p:nvPicPr>
        <p:blipFill>
          <a:blip r:embed="rId3"/>
          <a:stretch>
            <a:fillRect/>
          </a:stretch>
        </p:blipFill>
        <p:spPr>
          <a:xfrm>
            <a:off x="1939491" y="2888710"/>
            <a:ext cx="2946767" cy="2471057"/>
          </a:xfrm>
          <a:prstGeom prst="rect">
            <a:avLst/>
          </a:prstGeom>
        </p:spPr>
      </p:pic>
      <p:pic>
        <p:nvPicPr>
          <p:cNvPr id="6" name="圖片 5">
            <a:extLst>
              <a:ext uri="{FF2B5EF4-FFF2-40B4-BE49-F238E27FC236}">
                <a16:creationId xmlns:a16="http://schemas.microsoft.com/office/drawing/2014/main" id="{3F10555F-E0E3-9D40-7DC1-6D9D9D7ABC3F}"/>
              </a:ext>
            </a:extLst>
          </p:cNvPr>
          <p:cNvPicPr>
            <a:picLocks noChangeAspect="1"/>
          </p:cNvPicPr>
          <p:nvPr/>
        </p:nvPicPr>
        <p:blipFill>
          <a:blip r:embed="rId4"/>
          <a:stretch>
            <a:fillRect/>
          </a:stretch>
        </p:blipFill>
        <p:spPr>
          <a:xfrm>
            <a:off x="5342709" y="4101737"/>
            <a:ext cx="6774006" cy="1726069"/>
          </a:xfrm>
          <a:prstGeom prst="rect">
            <a:avLst/>
          </a:prstGeom>
        </p:spPr>
      </p:pic>
      <p:pic>
        <p:nvPicPr>
          <p:cNvPr id="3" name="圖片 2">
            <a:extLst>
              <a:ext uri="{FF2B5EF4-FFF2-40B4-BE49-F238E27FC236}">
                <a16:creationId xmlns:a16="http://schemas.microsoft.com/office/drawing/2014/main" id="{053D17B3-C073-2A7F-4FA8-D21287B10F97}"/>
              </a:ext>
            </a:extLst>
          </p:cNvPr>
          <p:cNvPicPr>
            <a:picLocks noChangeAspect="1"/>
          </p:cNvPicPr>
          <p:nvPr/>
        </p:nvPicPr>
        <p:blipFill>
          <a:blip r:embed="rId5"/>
          <a:stretch>
            <a:fillRect/>
          </a:stretch>
        </p:blipFill>
        <p:spPr>
          <a:xfrm>
            <a:off x="7283584" y="1066048"/>
            <a:ext cx="4833131" cy="2719699"/>
          </a:xfrm>
          <a:prstGeom prst="rect">
            <a:avLst/>
          </a:prstGeom>
        </p:spPr>
      </p:pic>
    </p:spTree>
    <p:extLst>
      <p:ext uri="{BB962C8B-B14F-4D97-AF65-F5344CB8AC3E}">
        <p14:creationId xmlns:p14="http://schemas.microsoft.com/office/powerpoint/2010/main" val="612487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p:txBody>
          <a:bodyPr/>
          <a:lstStyle/>
          <a:p>
            <a:fld id="{855B8455-EB54-4728-A8B1-3F56393CFB5C}" type="slidenum">
              <a:rPr lang="zh-TW" altLang="en-US" smtClean="0"/>
              <a:t>24</a:t>
            </a:fld>
            <a:endParaRPr lang="zh-TW" altLang="en-US"/>
          </a:p>
        </p:txBody>
      </p:sp>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6963" y="287338"/>
            <a:ext cx="10058400" cy="1449387"/>
          </a:xfrm>
        </p:spPr>
        <p:txBody>
          <a:bodyPr/>
          <a:lstStyle/>
          <a:p>
            <a:r>
              <a:rPr lang="en-US" altLang="zh-TW" sz="4800" b="1" dirty="0">
                <a:latin typeface="Times New Roman" panose="02020603050405020304" pitchFamily="18" charset="0"/>
                <a:cs typeface="Times New Roman" panose="02020603050405020304" pitchFamily="18" charset="0"/>
              </a:rPr>
              <a:t>Calibration</a:t>
            </a:r>
            <a:endParaRPr lang="zh-TW" alt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內容版面配置區 2">
                <a:extLst>
                  <a:ext uri="{FF2B5EF4-FFF2-40B4-BE49-F238E27FC236}">
                    <a16:creationId xmlns:a16="http://schemas.microsoft.com/office/drawing/2014/main" id="{748CF4CB-9B64-049B-7DF0-BAC0B34335B7}"/>
                  </a:ext>
                </a:extLst>
              </p:cNvPr>
              <p:cNvSpPr>
                <a:spLocks noGrp="1"/>
              </p:cNvSpPr>
              <p:nvPr>
                <p:ph idx="1"/>
              </p:nvPr>
            </p:nvSpPr>
            <p:spPr>
              <a:xfrm>
                <a:off x="838200" y="1825624"/>
                <a:ext cx="10515600" cy="4918075"/>
              </a:xfrm>
            </p:spPr>
            <p:txBody>
              <a:bodyPr>
                <a:normAutofit/>
              </a:bodyPr>
              <a:lstStyle/>
              <a:p>
                <a:pPr>
                  <a:lnSpc>
                    <a:spcPct val="100000"/>
                  </a:lnSpc>
                </a:pPr>
                <a:r>
                  <a:rPr lang="en-US" altLang="zh-TW" sz="1800" dirty="0"/>
                  <a:t>3.</a:t>
                </a:r>
                <a:r>
                  <a:rPr lang="zh-TW" altLang="en-US" sz="1800" dirty="0"/>
                  <a:t>利用</a:t>
                </a:r>
                <a14:m>
                  <m:oMath xmlns:m="http://schemas.openxmlformats.org/officeDocument/2006/math">
                    <m:sSub>
                      <m:sSubPr>
                        <m:ctrlPr>
                          <a:rPr lang="el-GR" altLang="zh-TW" sz="1800" i="1" smtClean="0">
                            <a:latin typeface="Cambria Math" panose="02040503050406030204" pitchFamily="18" charset="0"/>
                          </a:rPr>
                        </m:ctrlPr>
                      </m:sSubPr>
                      <m:e>
                        <m:r>
                          <m:rPr>
                            <m:sty m:val="p"/>
                          </m:rPr>
                          <a:rPr lang="en-US" altLang="zh-TW" sz="1800" i="1">
                            <a:latin typeface="Cambria Math" panose="02040503050406030204" pitchFamily="18" charset="0"/>
                          </a:rPr>
                          <m:t>S</m:t>
                        </m:r>
                      </m:e>
                      <m:sub>
                        <m:r>
                          <a:rPr lang="en-US" altLang="zh-TW" sz="1800" b="0" i="1" smtClean="0">
                            <a:latin typeface="Cambria Math" panose="02040503050406030204" pitchFamily="18" charset="0"/>
                          </a:rPr>
                          <m:t>𝑥</m:t>
                        </m:r>
                      </m:sub>
                    </m:sSub>
                  </m:oMath>
                </a14:m>
                <a:r>
                  <a:rPr lang="zh-TW" altLang="en-US" sz="1800" dirty="0"/>
                  <a:t> </a:t>
                </a:r>
                <a:r>
                  <a:rPr lang="en-US" altLang="zh-TW" sz="1800" dirty="0"/>
                  <a:t>&amp;</a:t>
                </a:r>
                <a:r>
                  <a:rPr lang="zh-TW" altLang="en-US" sz="1800" dirty="0"/>
                  <a:t> </a:t>
                </a:r>
                <a14:m>
                  <m:oMath xmlns:m="http://schemas.openxmlformats.org/officeDocument/2006/math">
                    <m:sSub>
                      <m:sSubPr>
                        <m:ctrlPr>
                          <a:rPr lang="el-GR" altLang="zh-TW" sz="1800" i="1">
                            <a:latin typeface="Cambria Math" panose="02040503050406030204" pitchFamily="18" charset="0"/>
                          </a:rPr>
                        </m:ctrlPr>
                      </m:sSubPr>
                      <m:e>
                        <m:r>
                          <a:rPr lang="en-US" altLang="zh-TW" sz="1800" b="0" i="1" smtClean="0">
                            <a:latin typeface="Cambria Math" panose="02040503050406030204" pitchFamily="18" charset="0"/>
                          </a:rPr>
                          <m:t>𝑏</m:t>
                        </m:r>
                      </m:e>
                      <m:sub>
                        <m:r>
                          <a:rPr lang="en-US" altLang="zh-TW" sz="1800" i="1">
                            <a:latin typeface="Cambria Math" panose="02040503050406030204" pitchFamily="18" charset="0"/>
                          </a:rPr>
                          <m:t>𝑥</m:t>
                        </m:r>
                      </m:sub>
                    </m:sSub>
                    <m:r>
                      <a:rPr lang="zh-TW" altLang="en-US" sz="1800" i="1" smtClean="0">
                        <a:latin typeface="Cambria Math" panose="02040503050406030204" pitchFamily="18" charset="0"/>
                      </a:rPr>
                      <m:t>消除三軸的加速度偏差</m:t>
                    </m:r>
                  </m:oMath>
                </a14:m>
                <a:endParaRPr lang="en-US" altLang="zh-TW" sz="1800" dirty="0"/>
              </a:p>
              <a:p>
                <a:pPr algn="ctr">
                  <a:lnSpc>
                    <a:spcPct val="100000"/>
                  </a:lnSpc>
                </a:pPr>
                <a:r>
                  <a:rPr lang="zh-TW" altLang="en-US" sz="1800" dirty="0"/>
                  <a:t> </a:t>
                </a:r>
                <a14:m>
                  <m:oMath xmlns:m="http://schemas.openxmlformats.org/officeDocument/2006/math">
                    <m:sSub>
                      <m:sSubPr>
                        <m:ctrlPr>
                          <a:rPr lang="el-GR" altLang="zh-TW" sz="1800" i="1" smtClean="0">
                            <a:latin typeface="Cambria Math" panose="02040503050406030204" pitchFamily="18" charset="0"/>
                          </a:rPr>
                        </m:ctrlPr>
                      </m:sSubPr>
                      <m:e>
                        <m:r>
                          <a:rPr lang="en-US" altLang="zh-TW" sz="1800" b="0" i="1" smtClean="0">
                            <a:latin typeface="Cambria Math" panose="02040503050406030204" pitchFamily="18" charset="0"/>
                          </a:rPr>
                          <m:t>𝑎</m:t>
                        </m:r>
                      </m:e>
                      <m:sub>
                        <m:r>
                          <a:rPr lang="en-US" altLang="zh-TW" sz="1800" b="0" i="1" smtClean="0">
                            <a:latin typeface="Cambria Math" panose="02040503050406030204" pitchFamily="18" charset="0"/>
                          </a:rPr>
                          <m:t>𝑥</m:t>
                        </m:r>
                      </m:sub>
                    </m:sSub>
                    <m:r>
                      <a:rPr lang="en-US" altLang="zh-TW" sz="1800" i="1">
                        <a:latin typeface="Cambria Math" panose="02040503050406030204" pitchFamily="18" charset="0"/>
                      </a:rPr>
                      <m:t>=</m:t>
                    </m:r>
                    <m:sSub>
                      <m:sSubPr>
                        <m:ctrlPr>
                          <a:rPr lang="el-GR"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b="0" i="1" smtClean="0">
                            <a:latin typeface="Cambria Math" panose="02040503050406030204" pitchFamily="18" charset="0"/>
                          </a:rPr>
                          <m:t>𝑟</m:t>
                        </m:r>
                        <m:r>
                          <a:rPr lang="en-US" altLang="zh-TW" sz="1800" i="1">
                            <a:latin typeface="Cambria Math" panose="02040503050406030204" pitchFamily="18" charset="0"/>
                          </a:rPr>
                          <m:t>𝑥</m:t>
                        </m:r>
                      </m:sub>
                    </m:sSub>
                    <m:sSub>
                      <m:sSubPr>
                        <m:ctrlPr>
                          <a:rPr lang="el-GR" altLang="zh-TW" sz="1800" i="1">
                            <a:latin typeface="Cambria Math" panose="02040503050406030204" pitchFamily="18" charset="0"/>
                          </a:rPr>
                        </m:ctrlPr>
                      </m:sSubPr>
                      <m:e>
                        <m:r>
                          <m:rPr>
                            <m:sty m:val="p"/>
                          </m:rPr>
                          <a:rPr lang="en-US" altLang="zh-TW" sz="1800" i="1">
                            <a:latin typeface="Cambria Math" panose="02040503050406030204" pitchFamily="18" charset="0"/>
                          </a:rPr>
                          <m:t>S</m:t>
                        </m:r>
                      </m:e>
                      <m:sub>
                        <m:r>
                          <a:rPr lang="en-US" altLang="zh-TW" sz="1800" i="1">
                            <a:latin typeface="Cambria Math" panose="02040503050406030204" pitchFamily="18" charset="0"/>
                          </a:rPr>
                          <m:t>𝑥</m:t>
                        </m:r>
                      </m:sub>
                    </m:sSub>
                    <m:r>
                      <a:rPr lang="en-US" altLang="zh-TW" sz="1800" i="1">
                        <a:latin typeface="Cambria Math" panose="02040503050406030204" pitchFamily="18" charset="0"/>
                      </a:rPr>
                      <m:t>+</m:t>
                    </m:r>
                  </m:oMath>
                </a14:m>
                <a:r>
                  <a:rPr lang="el-GR" altLang="zh-TW" sz="1800" dirty="0"/>
                  <a:t> </a:t>
                </a:r>
                <a14:m>
                  <m:oMath xmlns:m="http://schemas.openxmlformats.org/officeDocument/2006/math">
                    <m:sSub>
                      <m:sSubPr>
                        <m:ctrlPr>
                          <a:rPr lang="el-GR" altLang="zh-TW" sz="1800" i="1">
                            <a:latin typeface="Cambria Math" panose="02040503050406030204" pitchFamily="18" charset="0"/>
                          </a:rPr>
                        </m:ctrlPr>
                      </m:sSubPr>
                      <m:e>
                        <m:r>
                          <a:rPr lang="en-US" altLang="zh-TW" sz="1800" i="1">
                            <a:latin typeface="Cambria Math" panose="02040503050406030204" pitchFamily="18" charset="0"/>
                          </a:rPr>
                          <m:t>𝑏</m:t>
                        </m:r>
                      </m:e>
                      <m:sub>
                        <m:r>
                          <a:rPr lang="en-US" altLang="zh-TW" sz="1800" i="1">
                            <a:latin typeface="Cambria Math" panose="02040503050406030204" pitchFamily="18" charset="0"/>
                          </a:rPr>
                          <m:t>𝑥</m:t>
                        </m:r>
                      </m:sub>
                    </m:sSub>
                  </m:oMath>
                </a14:m>
                <a:endParaRPr lang="en-US" altLang="zh-TW" sz="1800" dirty="0"/>
              </a:p>
              <a:p>
                <a:pPr algn="ctr">
                  <a:lnSpc>
                    <a:spcPct val="100000"/>
                  </a:lnSpc>
                </a:pPr>
                <a:endParaRPr lang="en-US" altLang="zh-TW" sz="1800" dirty="0"/>
              </a:p>
              <a:p>
                <a:pPr>
                  <a:lnSpc>
                    <a:spcPct val="100000"/>
                  </a:lnSpc>
                </a:pPr>
                <a:r>
                  <a:rPr lang="en-US" altLang="zh-TW" sz="1800" dirty="0"/>
                  <a:t>4.</a:t>
                </a:r>
                <a:r>
                  <a:rPr lang="zh-TW" altLang="en-US" sz="1800" dirty="0"/>
                  <a:t>將六個面向的角速度取平均得到</a:t>
                </a:r>
                <a14:m>
                  <m:oMath xmlns:m="http://schemas.openxmlformats.org/officeDocument/2006/math">
                    <m:sSub>
                      <m:sSubPr>
                        <m:ctrlPr>
                          <a:rPr lang="el-GR" altLang="zh-TW" sz="1800" i="1" smtClean="0">
                            <a:latin typeface="Cambria Math" panose="02040503050406030204" pitchFamily="18" charset="0"/>
                          </a:rPr>
                        </m:ctrlPr>
                      </m:sSubPr>
                      <m:e>
                        <m:r>
                          <a:rPr lang="en-US" altLang="zh-TW" sz="1800" b="0" i="1" smtClean="0">
                            <a:latin typeface="Cambria Math" panose="02040503050406030204" pitchFamily="18" charset="0"/>
                          </a:rPr>
                          <m:t>𝑔</m:t>
                        </m:r>
                      </m:e>
                      <m:sub>
                        <m:r>
                          <a:rPr lang="en-US" altLang="zh-TW" sz="1800" b="0" i="1" smtClean="0">
                            <a:latin typeface="Cambria Math" panose="02040503050406030204" pitchFamily="18" charset="0"/>
                          </a:rPr>
                          <m:t>𝑏𝑖𝑎𝑠</m:t>
                        </m:r>
                      </m:sub>
                    </m:sSub>
                  </m:oMath>
                </a14:m>
                <a:r>
                  <a:rPr lang="zh-TW" altLang="en-US" sz="1800" dirty="0"/>
                  <a:t> ，消除角速度偏差</a:t>
                </a:r>
                <a:endParaRPr lang="en-US" altLang="zh-TW" sz="1800" dirty="0"/>
              </a:p>
              <a:p>
                <a:pPr algn="ctr">
                  <a:lnSpc>
                    <a:spcPct val="100000"/>
                  </a:lnSpc>
                </a:pPr>
                <a:r>
                  <a:rPr lang="zh-TW" altLang="en-US" sz="1800" dirty="0"/>
                  <a:t> </a:t>
                </a:r>
                <a14:m>
                  <m:oMath xmlns:m="http://schemas.openxmlformats.org/officeDocument/2006/math">
                    <m:sSub>
                      <m:sSubPr>
                        <m:ctrlPr>
                          <a:rPr lang="el-GR" altLang="zh-TW" sz="1800" i="1" smtClean="0">
                            <a:latin typeface="Cambria Math" panose="02040503050406030204" pitchFamily="18" charset="0"/>
                          </a:rPr>
                        </m:ctrlPr>
                      </m:sSubPr>
                      <m:e>
                        <m:r>
                          <a:rPr lang="en-US" altLang="zh-TW" sz="1800" b="0" i="1" smtClean="0">
                            <a:latin typeface="Cambria Math" panose="02040503050406030204" pitchFamily="18" charset="0"/>
                          </a:rPr>
                          <m:t>𝑔</m:t>
                        </m:r>
                      </m:e>
                      <m:sub>
                        <m:r>
                          <a:rPr lang="en-US" altLang="zh-TW" sz="1800" b="0" i="1" smtClean="0">
                            <a:latin typeface="Cambria Math" panose="02040503050406030204" pitchFamily="18" charset="0"/>
                          </a:rPr>
                          <m:t>𝑥</m:t>
                        </m:r>
                      </m:sub>
                    </m:sSub>
                    <m:r>
                      <a:rPr lang="en-US" altLang="zh-TW" sz="1800" i="1">
                        <a:latin typeface="Cambria Math" panose="02040503050406030204" pitchFamily="18" charset="0"/>
                      </a:rPr>
                      <m:t>=</m:t>
                    </m:r>
                  </m:oMath>
                </a14:m>
                <a:r>
                  <a:rPr lang="el-GR" altLang="zh-TW" sz="1800" dirty="0"/>
                  <a:t> </a:t>
                </a:r>
                <a14:m>
                  <m:oMath xmlns:m="http://schemas.openxmlformats.org/officeDocument/2006/math">
                    <m:sSub>
                      <m:sSubPr>
                        <m:ctrlPr>
                          <a:rPr lang="el-GR" altLang="zh-TW" sz="1800" i="1">
                            <a:latin typeface="Cambria Math" panose="02040503050406030204" pitchFamily="18" charset="0"/>
                          </a:rPr>
                        </m:ctrlPr>
                      </m:sSubPr>
                      <m:e>
                        <m:r>
                          <a:rPr lang="en-US" altLang="zh-TW" sz="1800" b="0" i="1" smtClean="0">
                            <a:latin typeface="Cambria Math" panose="02040503050406030204" pitchFamily="18" charset="0"/>
                          </a:rPr>
                          <m:t>𝑔</m:t>
                        </m:r>
                      </m:e>
                      <m:sub>
                        <m:r>
                          <a:rPr lang="en-US" altLang="zh-TW" sz="1800" i="1">
                            <a:latin typeface="Cambria Math" panose="02040503050406030204" pitchFamily="18" charset="0"/>
                          </a:rPr>
                          <m:t>𝑟𝑥</m:t>
                        </m:r>
                      </m:sub>
                    </m:sSub>
                    <m:r>
                      <a:rPr lang="en-US" altLang="zh-TW" sz="1800" b="0" i="1" smtClean="0">
                        <a:latin typeface="Cambria Math" panose="02040503050406030204" pitchFamily="18" charset="0"/>
                      </a:rPr>
                      <m:t>−</m:t>
                    </m:r>
                    <m:r>
                      <a:rPr lang="en-US" altLang="zh-TW" sz="1800" i="1">
                        <a:latin typeface="Cambria Math" panose="02040503050406030204" pitchFamily="18" charset="0"/>
                      </a:rPr>
                      <m:t> </m:t>
                    </m:r>
                    <m:sSub>
                      <m:sSubPr>
                        <m:ctrlPr>
                          <a:rPr lang="el-GR" altLang="zh-TW" sz="1800" i="1">
                            <a:latin typeface="Cambria Math" panose="02040503050406030204" pitchFamily="18" charset="0"/>
                          </a:rPr>
                        </m:ctrlPr>
                      </m:sSubPr>
                      <m:e>
                        <m:r>
                          <a:rPr lang="en-US" altLang="zh-TW" sz="1800" b="0" i="1" smtClean="0">
                            <a:latin typeface="Cambria Math" panose="02040503050406030204" pitchFamily="18" charset="0"/>
                          </a:rPr>
                          <m:t>𝑔</m:t>
                        </m:r>
                      </m:e>
                      <m:sub>
                        <m:r>
                          <a:rPr lang="en-US" altLang="zh-TW" sz="1800" b="0" i="1" smtClean="0">
                            <a:latin typeface="Cambria Math" panose="02040503050406030204" pitchFamily="18" charset="0"/>
                          </a:rPr>
                          <m:t>𝑏𝑖𝑎𝑠</m:t>
                        </m:r>
                      </m:sub>
                    </m:sSub>
                  </m:oMath>
                </a14:m>
                <a:endParaRPr lang="en-US" altLang="zh-TW" sz="1800" dirty="0"/>
              </a:p>
            </p:txBody>
          </p:sp>
        </mc:Choice>
        <mc:Fallback>
          <p:sp>
            <p:nvSpPr>
              <p:cNvPr id="2" name="內容版面配置區 2">
                <a:extLst>
                  <a:ext uri="{FF2B5EF4-FFF2-40B4-BE49-F238E27FC236}">
                    <a16:creationId xmlns:a16="http://schemas.microsoft.com/office/drawing/2014/main" id="{748CF4CB-9B64-049B-7DF0-BAC0B34335B7}"/>
                  </a:ext>
                </a:extLst>
              </p:cNvPr>
              <p:cNvSpPr>
                <a:spLocks noGrp="1" noRot="1" noChangeAspect="1" noMove="1" noResize="1" noEditPoints="1" noAdjustHandles="1" noChangeArrowheads="1" noChangeShapeType="1" noTextEdit="1"/>
              </p:cNvSpPr>
              <p:nvPr>
                <p:ph idx="1"/>
              </p:nvPr>
            </p:nvSpPr>
            <p:spPr>
              <a:xfrm>
                <a:off x="838200" y="1825624"/>
                <a:ext cx="10515600" cy="4918075"/>
              </a:xfrm>
              <a:blipFill>
                <a:blip r:embed="rId2"/>
                <a:stretch>
                  <a:fillRect t="-620"/>
                </a:stretch>
              </a:blipFill>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5DB5E38F-26F5-FADF-0AD3-3006AF448149}"/>
              </a:ext>
            </a:extLst>
          </p:cNvPr>
          <p:cNvPicPr>
            <a:picLocks noChangeAspect="1"/>
          </p:cNvPicPr>
          <p:nvPr/>
        </p:nvPicPr>
        <p:blipFill>
          <a:blip r:embed="rId3"/>
          <a:stretch>
            <a:fillRect/>
          </a:stretch>
        </p:blipFill>
        <p:spPr>
          <a:xfrm>
            <a:off x="2202951" y="4056206"/>
            <a:ext cx="7846423" cy="1951002"/>
          </a:xfrm>
          <a:prstGeom prst="rect">
            <a:avLst/>
          </a:prstGeom>
        </p:spPr>
      </p:pic>
    </p:spTree>
    <p:extLst>
      <p:ext uri="{BB962C8B-B14F-4D97-AF65-F5344CB8AC3E}">
        <p14:creationId xmlns:p14="http://schemas.microsoft.com/office/powerpoint/2010/main" val="1287629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B10BEC-F88F-7C90-8F6C-DDD54A6134B5}"/>
              </a:ext>
            </a:extLst>
          </p:cNvPr>
          <p:cNvSpPr>
            <a:spLocks noGrp="1"/>
          </p:cNvSpPr>
          <p:nvPr>
            <p:ph type="title"/>
          </p:nvPr>
        </p:nvSpPr>
        <p:spPr>
          <a:xfrm>
            <a:off x="1097280" y="74276"/>
            <a:ext cx="10058400" cy="1450757"/>
          </a:xfrm>
        </p:spPr>
        <p:txBody>
          <a:bodyPr/>
          <a:lstStyle/>
          <a:p>
            <a:r>
              <a:rPr lang="zh-TW" altLang="en-US" dirty="0">
                <a:latin typeface="標楷體" panose="03000509000000000000" pitchFamily="65" charset="-120"/>
                <a:ea typeface="標楷體" panose="03000509000000000000" pitchFamily="65" charset="-120"/>
              </a:rPr>
              <a:t>測得數值</a:t>
            </a:r>
          </a:p>
        </p:txBody>
      </p:sp>
      <p:sp>
        <p:nvSpPr>
          <p:cNvPr id="4" name="投影片編號版面配置區 3">
            <a:extLst>
              <a:ext uri="{FF2B5EF4-FFF2-40B4-BE49-F238E27FC236}">
                <a16:creationId xmlns:a16="http://schemas.microsoft.com/office/drawing/2014/main" id="{D394AD28-FDF0-A0F5-DA1C-7261923AD99C}"/>
              </a:ext>
            </a:extLst>
          </p:cNvPr>
          <p:cNvSpPr>
            <a:spLocks noGrp="1"/>
          </p:cNvSpPr>
          <p:nvPr>
            <p:ph type="sldNum" sz="quarter" idx="12"/>
          </p:nvPr>
        </p:nvSpPr>
        <p:spPr/>
        <p:txBody>
          <a:bodyPr/>
          <a:lstStyle/>
          <a:p>
            <a:fld id="{855B8455-EB54-4728-A8B1-3F56393CFB5C}" type="slidenum">
              <a:rPr lang="zh-TW" altLang="en-US" smtClean="0"/>
              <a:t>25</a:t>
            </a:fld>
            <a:endParaRPr lang="zh-TW" altLang="en-US"/>
          </a:p>
        </p:txBody>
      </p:sp>
      <p:pic>
        <p:nvPicPr>
          <p:cNvPr id="5" name="圖片 4">
            <a:extLst>
              <a:ext uri="{FF2B5EF4-FFF2-40B4-BE49-F238E27FC236}">
                <a16:creationId xmlns:a16="http://schemas.microsoft.com/office/drawing/2014/main" id="{8680562E-6E36-E247-32CC-D4A9D73BD781}"/>
              </a:ext>
            </a:extLst>
          </p:cNvPr>
          <p:cNvPicPr>
            <a:picLocks noChangeAspect="1"/>
          </p:cNvPicPr>
          <p:nvPr/>
        </p:nvPicPr>
        <p:blipFill>
          <a:blip r:embed="rId2"/>
          <a:stretch>
            <a:fillRect/>
          </a:stretch>
        </p:blipFill>
        <p:spPr>
          <a:xfrm>
            <a:off x="2114509" y="1566729"/>
            <a:ext cx="8023942" cy="2396484"/>
          </a:xfrm>
          <a:prstGeom prst="rect">
            <a:avLst/>
          </a:prstGeom>
        </p:spPr>
      </p:pic>
      <p:pic>
        <p:nvPicPr>
          <p:cNvPr id="6" name="內容版面配置區 5">
            <a:extLst>
              <a:ext uri="{FF2B5EF4-FFF2-40B4-BE49-F238E27FC236}">
                <a16:creationId xmlns:a16="http://schemas.microsoft.com/office/drawing/2014/main" id="{AA12F180-E03D-16ED-7B2F-B643A99BD0FA}"/>
              </a:ext>
            </a:extLst>
          </p:cNvPr>
          <p:cNvPicPr>
            <a:picLocks noGrp="1" noChangeAspect="1"/>
          </p:cNvPicPr>
          <p:nvPr>
            <p:ph idx="1"/>
          </p:nvPr>
        </p:nvPicPr>
        <p:blipFill>
          <a:blip r:embed="rId3"/>
          <a:stretch>
            <a:fillRect/>
          </a:stretch>
        </p:blipFill>
        <p:spPr>
          <a:xfrm>
            <a:off x="2104294" y="4097534"/>
            <a:ext cx="7983412" cy="2227929"/>
          </a:xfrm>
          <a:prstGeom prst="rect">
            <a:avLst/>
          </a:prstGeom>
        </p:spPr>
      </p:pic>
      <p:sp>
        <p:nvSpPr>
          <p:cNvPr id="7" name="橢圓 6">
            <a:extLst>
              <a:ext uri="{FF2B5EF4-FFF2-40B4-BE49-F238E27FC236}">
                <a16:creationId xmlns:a16="http://schemas.microsoft.com/office/drawing/2014/main" id="{669BDF0D-FD63-4D4C-8FB0-12F166754730}"/>
              </a:ext>
            </a:extLst>
          </p:cNvPr>
          <p:cNvSpPr/>
          <p:nvPr/>
        </p:nvSpPr>
        <p:spPr>
          <a:xfrm>
            <a:off x="4493623" y="2664823"/>
            <a:ext cx="1245326"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C5C7CBA2-FD09-E885-5AA9-A8786C44D9F2}"/>
              </a:ext>
            </a:extLst>
          </p:cNvPr>
          <p:cNvSpPr/>
          <p:nvPr/>
        </p:nvSpPr>
        <p:spPr>
          <a:xfrm>
            <a:off x="7025137" y="2660469"/>
            <a:ext cx="1245326"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1AF965F4-2611-B5B8-0E86-24E51D0EF60B}"/>
              </a:ext>
            </a:extLst>
          </p:cNvPr>
          <p:cNvSpPr/>
          <p:nvPr/>
        </p:nvSpPr>
        <p:spPr>
          <a:xfrm>
            <a:off x="4493623" y="6066053"/>
            <a:ext cx="1245326"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324CECBF-E9F3-8A9D-7A09-E989F4EC66F0}"/>
              </a:ext>
            </a:extLst>
          </p:cNvPr>
          <p:cNvSpPr/>
          <p:nvPr/>
        </p:nvSpPr>
        <p:spPr>
          <a:xfrm>
            <a:off x="7127966" y="6066053"/>
            <a:ext cx="1245326"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橢圓 2">
            <a:extLst>
              <a:ext uri="{FF2B5EF4-FFF2-40B4-BE49-F238E27FC236}">
                <a16:creationId xmlns:a16="http://schemas.microsoft.com/office/drawing/2014/main" id="{A96F6730-8FD5-2517-E7B3-2F081A43E27D}"/>
              </a:ext>
            </a:extLst>
          </p:cNvPr>
          <p:cNvSpPr/>
          <p:nvPr/>
        </p:nvSpPr>
        <p:spPr>
          <a:xfrm>
            <a:off x="8469754" y="2718328"/>
            <a:ext cx="1008520" cy="1598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A26C0E96-7359-8892-B560-D1BAF886ECC8}"/>
              </a:ext>
            </a:extLst>
          </p:cNvPr>
          <p:cNvSpPr/>
          <p:nvPr/>
        </p:nvSpPr>
        <p:spPr>
          <a:xfrm>
            <a:off x="8469754" y="6086901"/>
            <a:ext cx="891960"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89996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D63A3F-80A6-14FD-7D4C-AE8747E6AD5F}"/>
              </a:ext>
            </a:extLst>
          </p:cNvPr>
          <p:cNvSpPr>
            <a:spLocks noGrp="1"/>
          </p:cNvSpPr>
          <p:nvPr>
            <p:ph type="title"/>
          </p:nvPr>
        </p:nvSpPr>
        <p:spPr/>
        <p:txBody>
          <a:bodyPr/>
          <a:lstStyle/>
          <a:p>
            <a:r>
              <a:rPr lang="zh-TW" altLang="en-US">
                <a:latin typeface="標楷體" panose="03000509000000000000" pitchFamily="65" charset="-120"/>
                <a:ea typeface="標楷體" panose="03000509000000000000" pitchFamily="65" charset="-120"/>
              </a:rPr>
              <a:t>換算範例</a:t>
            </a:r>
            <a:endParaRPr lang="zh-TW" altLang="en-US" dirty="0">
              <a:latin typeface="標楷體" panose="03000509000000000000" pitchFamily="65" charset="-120"/>
              <a:ea typeface="標楷體" panose="03000509000000000000" pitchFamily="65" charset="-12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1BE467A-6E3D-30D5-4C33-CE3E09FE6A24}"/>
                  </a:ext>
                </a:extLst>
              </p:cNvPr>
              <p:cNvSpPr>
                <a:spLocks noGrp="1"/>
              </p:cNvSpPr>
              <p:nvPr>
                <p:ph idx="1"/>
              </p:nvPr>
            </p:nvSpPr>
            <p:spPr/>
            <p:txBody>
              <a:bodyPr/>
              <a:lstStyle/>
              <a:p>
                <a:r>
                  <a:rPr lang="zh-TW" altLang="en-US" sz="2400" b="1" dirty="0">
                    <a:latin typeface="+mn-ea"/>
                  </a:rPr>
                  <a:t>角速度</a:t>
                </a:r>
                <a:r>
                  <a:rPr lang="en-US" altLang="zh-TW" sz="2400" b="1" dirty="0">
                    <a:solidFill>
                      <a:srgbClr val="FF0000"/>
                    </a:solidFill>
                    <a:latin typeface="+mn-ea"/>
                  </a:rPr>
                  <a:t>GYRO</a:t>
                </a:r>
                <a:r>
                  <a:rPr lang="en-US" altLang="zh-TW" sz="2400" b="1" dirty="0">
                    <a:latin typeface="+mn-ea"/>
                  </a:rPr>
                  <a:t>(deg/s)</a:t>
                </a:r>
                <a:r>
                  <a:rPr lang="zh-TW" altLang="en-US" sz="2400" b="1" dirty="0">
                    <a:latin typeface="+mn-ea"/>
                  </a:rPr>
                  <a:t> </a:t>
                </a:r>
                <a:r>
                  <a:rPr lang="en-US" altLang="zh-TW" sz="2400" b="1" dirty="0">
                    <a:latin typeface="+mn-ea"/>
                  </a:rPr>
                  <a:t>=</a:t>
                </a:r>
                <a:r>
                  <a:rPr lang="zh-TW" altLang="en-US" sz="2400" b="1" dirty="0">
                    <a:latin typeface="+mn-ea"/>
                  </a:rPr>
                  <a:t> </a:t>
                </a:r>
                <a14:m>
                  <m:oMath xmlns:m="http://schemas.openxmlformats.org/officeDocument/2006/math">
                    <m:f>
                      <m:fPr>
                        <m:ctrlPr>
                          <a:rPr lang="en-US" altLang="zh-TW" sz="2400" b="1" i="1">
                            <a:latin typeface="Cambria Math" panose="02040503050406030204" pitchFamily="18" charset="0"/>
                          </a:rPr>
                        </m:ctrlPr>
                      </m:fPr>
                      <m:num>
                        <m:r>
                          <a:rPr lang="en-US" altLang="zh-TW" sz="2400" b="1" i="0">
                            <a:latin typeface="Cambria Math" panose="02040503050406030204" pitchFamily="18" charset="0"/>
                          </a:rPr>
                          <m:t>𝐫𝐚𝐰</m:t>
                        </m:r>
                        <m:r>
                          <a:rPr lang="en-US" altLang="zh-TW" sz="2400" b="1" i="0">
                            <a:latin typeface="Cambria Math" panose="02040503050406030204" pitchFamily="18" charset="0"/>
                          </a:rPr>
                          <m:t> </m:t>
                        </m:r>
                        <m:r>
                          <a:rPr lang="en-US" altLang="zh-TW" sz="2400" b="1" i="0">
                            <a:latin typeface="Cambria Math" panose="02040503050406030204" pitchFamily="18" charset="0"/>
                          </a:rPr>
                          <m:t>𝐋𝐒𝐁</m:t>
                        </m:r>
                      </m:num>
                      <m:den>
                        <m:r>
                          <a:rPr lang="en-US" altLang="zh-TW" sz="2400" b="1" i="0">
                            <a:latin typeface="Cambria Math" panose="02040503050406030204" pitchFamily="18" charset="0"/>
                          </a:rPr>
                          <m:t>𝟏𝟑𝟏</m:t>
                        </m:r>
                      </m:den>
                    </m:f>
                  </m:oMath>
                </a14:m>
                <a:endParaRPr lang="en-US" altLang="zh-TW" sz="2400" b="1" dirty="0">
                  <a:latin typeface="+mn-ea"/>
                </a:endParaRPr>
              </a:p>
              <a:p>
                <a:r>
                  <a:rPr lang="zh-TW" altLang="en-US" sz="2400" b="1" dirty="0">
                    <a:latin typeface="+mn-ea"/>
                  </a:rPr>
                  <a:t>如果感測器讀取到</a:t>
                </a:r>
                <a:r>
                  <a:rPr lang="en-US" altLang="zh-TW" sz="2400" b="1" dirty="0">
                    <a:latin typeface="+mn-ea"/>
                  </a:rPr>
                  <a:t>-8</a:t>
                </a:r>
                <a:r>
                  <a:rPr lang="zh-TW" altLang="en-US" sz="2400" b="1" dirty="0">
                    <a:latin typeface="+mn-ea"/>
                  </a:rPr>
                  <a:t> </a:t>
                </a:r>
                <a:endParaRPr lang="en-US" altLang="zh-TW" sz="2400" b="1" dirty="0">
                  <a:latin typeface="+mn-ea"/>
                </a:endParaRPr>
              </a:p>
              <a:p>
                <a:r>
                  <a:rPr lang="zh-TW" altLang="en-US" sz="2400" b="1" dirty="0">
                    <a:latin typeface="+mn-ea"/>
                  </a:rPr>
                  <a:t>角速度</a:t>
                </a:r>
                <a14:m>
                  <m:oMath xmlns:m="http://schemas.openxmlformats.org/officeDocument/2006/math">
                    <m:r>
                      <a:rPr lang="en-US" altLang="zh-TW" sz="2400" b="1" i="0">
                        <a:latin typeface="Cambria Math" panose="02040503050406030204" pitchFamily="18" charset="0"/>
                      </a:rPr>
                      <m:t>=</m:t>
                    </m:r>
                    <m:f>
                      <m:fPr>
                        <m:ctrlPr>
                          <a:rPr lang="en-US" altLang="zh-TW" sz="2400" b="1" i="1">
                            <a:latin typeface="Cambria Math" panose="02040503050406030204" pitchFamily="18" charset="0"/>
                          </a:rPr>
                        </m:ctrlPr>
                      </m:fPr>
                      <m:num>
                        <m:r>
                          <a:rPr lang="en-US" altLang="zh-TW" sz="2400" b="1" i="0">
                            <a:latin typeface="Cambria Math" panose="02040503050406030204" pitchFamily="18" charset="0"/>
                          </a:rPr>
                          <m:t>−</m:t>
                        </m:r>
                        <m:r>
                          <a:rPr lang="en-US" altLang="zh-TW" sz="2400" b="1" i="0">
                            <a:latin typeface="Cambria Math" panose="02040503050406030204" pitchFamily="18" charset="0"/>
                          </a:rPr>
                          <m:t>𝟖</m:t>
                        </m:r>
                      </m:num>
                      <m:den>
                        <m:r>
                          <a:rPr lang="en-US" altLang="zh-TW" sz="2400" b="1" i="0">
                            <a:latin typeface="Cambria Math" panose="02040503050406030204" pitchFamily="18" charset="0"/>
                          </a:rPr>
                          <m:t>𝟏𝟑𝟏</m:t>
                        </m:r>
                      </m:den>
                    </m:f>
                    <m:r>
                      <a:rPr lang="en-US" altLang="zh-TW" sz="2400" b="1" i="0">
                        <a:latin typeface="Cambria Math" panose="02040503050406030204" pitchFamily="18" charset="0"/>
                      </a:rPr>
                      <m:t>≈−</m:t>
                    </m:r>
                  </m:oMath>
                </a14:m>
                <a:r>
                  <a:rPr lang="en-US" altLang="zh-TW" sz="2400" b="1" dirty="0">
                    <a:latin typeface="+mn-ea"/>
                  </a:rPr>
                  <a:t>0.0611deg/s</a:t>
                </a:r>
              </a:p>
              <a:p>
                <a:r>
                  <a:rPr lang="zh-TW" altLang="en-US" sz="2400" b="1" dirty="0">
                    <a:latin typeface="+mn-ea"/>
                  </a:rPr>
                  <a:t>加速度</a:t>
                </a:r>
                <a:r>
                  <a:rPr lang="en-US" altLang="zh-TW" sz="2400" b="1" dirty="0">
                    <a:solidFill>
                      <a:srgbClr val="FF0000"/>
                    </a:solidFill>
                    <a:latin typeface="+mn-ea"/>
                  </a:rPr>
                  <a:t>ACC</a:t>
                </a:r>
                <a:r>
                  <a:rPr lang="en-US" altLang="zh-TW" sz="2400" b="1" dirty="0">
                    <a:latin typeface="+mn-ea"/>
                  </a:rPr>
                  <a:t> g</a:t>
                </a:r>
                <a:r>
                  <a:rPr lang="zh-TW" altLang="en-US" sz="2400" b="1" dirty="0">
                    <a:latin typeface="+mn-ea"/>
                  </a:rPr>
                  <a:t> </a:t>
                </a:r>
                <a:r>
                  <a:rPr lang="en-US" altLang="zh-TW" sz="2400" b="1" dirty="0">
                    <a:latin typeface="+mn-ea"/>
                  </a:rPr>
                  <a:t>= </a:t>
                </a:r>
                <a14:m>
                  <m:oMath xmlns:m="http://schemas.openxmlformats.org/officeDocument/2006/math">
                    <m:f>
                      <m:fPr>
                        <m:ctrlPr>
                          <a:rPr lang="en-US" altLang="zh-TW" sz="2400" b="1" i="1">
                            <a:latin typeface="Cambria Math" panose="02040503050406030204" pitchFamily="18" charset="0"/>
                          </a:rPr>
                        </m:ctrlPr>
                      </m:fPr>
                      <m:num>
                        <m:r>
                          <a:rPr lang="en-US" altLang="zh-TW" sz="2400" b="1" i="0">
                            <a:latin typeface="Cambria Math" panose="02040503050406030204" pitchFamily="18" charset="0"/>
                          </a:rPr>
                          <m:t>𝐫𝐚𝐰</m:t>
                        </m:r>
                        <m:r>
                          <a:rPr lang="en-US" altLang="zh-TW" sz="2400" b="1" i="0">
                            <a:latin typeface="Cambria Math" panose="02040503050406030204" pitchFamily="18" charset="0"/>
                          </a:rPr>
                          <m:t> </m:t>
                        </m:r>
                        <m:r>
                          <a:rPr lang="en-US" altLang="zh-TW" sz="2400" b="1" i="0">
                            <a:latin typeface="Cambria Math" panose="02040503050406030204" pitchFamily="18" charset="0"/>
                          </a:rPr>
                          <m:t>𝐋𝐒𝐁</m:t>
                        </m:r>
                      </m:num>
                      <m:den>
                        <m:r>
                          <a:rPr lang="en-US" altLang="zh-TW" sz="2400" b="1" i="0">
                            <a:latin typeface="Cambria Math" panose="02040503050406030204" pitchFamily="18" charset="0"/>
                          </a:rPr>
                          <m:t>𝟏𝟔𝟑𝟖𝟒</m:t>
                        </m:r>
                      </m:den>
                    </m:f>
                  </m:oMath>
                </a14:m>
                <a:endParaRPr lang="en-US" altLang="zh-TW" sz="2400" b="1" dirty="0">
                  <a:latin typeface="+mn-ea"/>
                </a:endParaRPr>
              </a:p>
              <a:p>
                <a:r>
                  <a:rPr lang="zh-TW" altLang="en-US" sz="2400" b="1" dirty="0">
                    <a:latin typeface="+mn-ea"/>
                  </a:rPr>
                  <a:t>如果感測器讀取到</a:t>
                </a:r>
                <a:r>
                  <a:rPr lang="en-US" altLang="zh-TW" sz="2400" b="1" dirty="0">
                    <a:latin typeface="+mn-ea"/>
                  </a:rPr>
                  <a:t>16904</a:t>
                </a:r>
              </a:p>
              <a:p>
                <a:r>
                  <a:rPr lang="zh-TW" altLang="en-US" sz="2400" b="1" dirty="0">
                    <a:latin typeface="+mn-ea"/>
                  </a:rPr>
                  <a:t>加速度</a:t>
                </a:r>
                <a:r>
                  <a:rPr lang="en-US" altLang="zh-TW" sz="2400" b="1" dirty="0">
                    <a:latin typeface="+mn-ea"/>
                  </a:rPr>
                  <a:t>= </a:t>
                </a:r>
                <a14:m>
                  <m:oMath xmlns:m="http://schemas.openxmlformats.org/officeDocument/2006/math">
                    <m:f>
                      <m:fPr>
                        <m:ctrlPr>
                          <a:rPr lang="en-US" altLang="zh-TW" sz="2400" b="1" i="1">
                            <a:latin typeface="Cambria Math" panose="02040503050406030204" pitchFamily="18" charset="0"/>
                          </a:rPr>
                        </m:ctrlPr>
                      </m:fPr>
                      <m:num>
                        <m:r>
                          <a:rPr lang="en-US" altLang="zh-TW" sz="2400" b="1" i="0">
                            <a:latin typeface="Cambria Math" panose="02040503050406030204" pitchFamily="18" charset="0"/>
                          </a:rPr>
                          <m:t>𝟏𝟔</m:t>
                        </m:r>
                        <m:r>
                          <a:rPr lang="en-US" altLang="zh-TW" sz="2400" b="1" i="0" smtClean="0">
                            <a:latin typeface="Cambria Math" panose="02040503050406030204" pitchFamily="18" charset="0"/>
                          </a:rPr>
                          <m:t>𝟗</m:t>
                        </m:r>
                        <m:r>
                          <a:rPr lang="en-US" altLang="zh-TW" sz="2400" b="1" i="0">
                            <a:latin typeface="Cambria Math" panose="02040503050406030204" pitchFamily="18" charset="0"/>
                          </a:rPr>
                          <m:t>𝟎</m:t>
                        </m:r>
                        <m:r>
                          <a:rPr lang="en-US" altLang="zh-TW" sz="2400" b="1" i="0" smtClean="0">
                            <a:latin typeface="Cambria Math" panose="02040503050406030204" pitchFamily="18" charset="0"/>
                          </a:rPr>
                          <m:t>𝟒</m:t>
                        </m:r>
                      </m:num>
                      <m:den>
                        <m:r>
                          <a:rPr lang="en-US" altLang="zh-TW" sz="2400" b="1" i="0">
                            <a:latin typeface="Cambria Math" panose="02040503050406030204" pitchFamily="18" charset="0"/>
                          </a:rPr>
                          <m:t>𝟏𝟔𝟑𝟖𝟒</m:t>
                        </m:r>
                      </m:den>
                    </m:f>
                  </m:oMath>
                </a14:m>
                <a:r>
                  <a:rPr lang="en-US" altLang="zh-TW" sz="2400" b="1" dirty="0">
                    <a:latin typeface="+mn-ea"/>
                  </a:rPr>
                  <a:t>g </a:t>
                </a:r>
                <a14:m>
                  <m:oMath xmlns:m="http://schemas.openxmlformats.org/officeDocument/2006/math">
                    <m:r>
                      <a:rPr lang="en-US" altLang="zh-TW" sz="2400" b="1" i="0">
                        <a:latin typeface="Cambria Math" panose="02040503050406030204" pitchFamily="18" charset="0"/>
                      </a:rPr>
                      <m:t>≈</m:t>
                    </m:r>
                  </m:oMath>
                </a14:m>
                <a:r>
                  <a:rPr lang="en-US" altLang="zh-TW" sz="2400" b="1" dirty="0">
                    <a:latin typeface="+mn-ea"/>
                  </a:rPr>
                  <a:t>1.0317g </a:t>
                </a:r>
                <a14:m>
                  <m:oMath xmlns:m="http://schemas.openxmlformats.org/officeDocument/2006/math">
                    <m:r>
                      <a:rPr lang="en-US" altLang="zh-TW" sz="2400" b="1" i="0">
                        <a:latin typeface="Cambria Math" panose="02040503050406030204" pitchFamily="18" charset="0"/>
                      </a:rPr>
                      <m:t>≈</m:t>
                    </m:r>
                  </m:oMath>
                </a14:m>
                <a:r>
                  <a:rPr lang="en-US" altLang="zh-TW" sz="2400" b="1" dirty="0">
                    <a:latin typeface="+mn-ea"/>
                  </a:rPr>
                  <a:t>1.0317*9.81=10.121m/</a:t>
                </a:r>
                <a14:m>
                  <m:oMath xmlns:m="http://schemas.openxmlformats.org/officeDocument/2006/math">
                    <m:sSup>
                      <m:sSupPr>
                        <m:ctrlPr>
                          <a:rPr lang="en-US" altLang="zh-TW" sz="2400" b="1" i="1">
                            <a:latin typeface="Cambria Math" panose="02040503050406030204" pitchFamily="18" charset="0"/>
                          </a:rPr>
                        </m:ctrlPr>
                      </m:sSupPr>
                      <m:e>
                        <m:r>
                          <a:rPr lang="en-US" altLang="zh-TW" sz="2400" b="1" i="0">
                            <a:latin typeface="Cambria Math" panose="02040503050406030204" pitchFamily="18" charset="0"/>
                          </a:rPr>
                          <m:t>𝐬</m:t>
                        </m:r>
                      </m:e>
                      <m:sup>
                        <m:r>
                          <a:rPr lang="en-US" altLang="zh-TW" sz="2400" b="1" i="0">
                            <a:latin typeface="Cambria Math" panose="02040503050406030204" pitchFamily="18" charset="0"/>
                          </a:rPr>
                          <m:t>𝟐</m:t>
                        </m:r>
                      </m:sup>
                    </m:sSup>
                  </m:oMath>
                </a14:m>
                <a:endParaRPr lang="en-US" altLang="zh-TW" sz="2400" b="1" dirty="0">
                  <a:latin typeface="+mn-ea"/>
                </a:endParaRPr>
              </a:p>
              <a:p>
                <a:r>
                  <a:rPr lang="zh-TW" altLang="en-US" sz="2400" b="1" dirty="0">
                    <a:latin typeface="+mn-ea"/>
                  </a:rPr>
                  <a:t>目前取樣頻率設定為</a:t>
                </a:r>
                <a:r>
                  <a:rPr lang="en-US" altLang="zh-TW" sz="2400" b="1" dirty="0">
                    <a:solidFill>
                      <a:srgbClr val="FF0000"/>
                    </a:solidFill>
                    <a:latin typeface="+mn-ea"/>
                  </a:rPr>
                  <a:t>50Hz</a:t>
                </a:r>
                <a:endParaRPr lang="zh-TW" altLang="en-US" sz="2400" b="1" dirty="0">
                  <a:solidFill>
                    <a:srgbClr val="FF0000"/>
                  </a:solidFill>
                  <a:latin typeface="+mn-ea"/>
                </a:endParaRPr>
              </a:p>
              <a:p>
                <a:endParaRPr lang="zh-TW" altLang="en-US" dirty="0"/>
              </a:p>
            </p:txBody>
          </p:sp>
        </mc:Choice>
        <mc:Fallback xmlns="">
          <p:sp>
            <p:nvSpPr>
              <p:cNvPr id="3" name="內容版面配置區 2">
                <a:extLst>
                  <a:ext uri="{FF2B5EF4-FFF2-40B4-BE49-F238E27FC236}">
                    <a16:creationId xmlns:a16="http://schemas.microsoft.com/office/drawing/2014/main" id="{A1BE467A-6E3D-30D5-4C33-CE3E09FE6A24}"/>
                  </a:ext>
                </a:extLst>
              </p:cNvPr>
              <p:cNvSpPr>
                <a:spLocks noGrp="1" noRot="1" noChangeAspect="1" noMove="1" noResize="1" noEditPoints="1" noAdjustHandles="1" noChangeArrowheads="1" noChangeShapeType="1" noTextEdit="1"/>
              </p:cNvSpPr>
              <p:nvPr>
                <p:ph idx="1"/>
              </p:nvPr>
            </p:nvSpPr>
            <p:spPr>
              <a:blipFill>
                <a:blip r:embed="rId2"/>
                <a:stretch>
                  <a:fillRect t="-152" b="-409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DCC0F9D-39A8-BEE2-2EE4-EBACE6534C59}"/>
              </a:ext>
            </a:extLst>
          </p:cNvPr>
          <p:cNvSpPr>
            <a:spLocks noGrp="1"/>
          </p:cNvSpPr>
          <p:nvPr>
            <p:ph type="sldNum" sz="quarter" idx="12"/>
          </p:nvPr>
        </p:nvSpPr>
        <p:spPr/>
        <p:txBody>
          <a:bodyPr/>
          <a:lstStyle/>
          <a:p>
            <a:fld id="{855B8455-EB54-4728-A8B1-3F56393CFB5C}" type="slidenum">
              <a:rPr lang="zh-TW" altLang="en-US" smtClean="0"/>
              <a:t>26</a:t>
            </a:fld>
            <a:endParaRPr lang="zh-TW" altLang="en-US"/>
          </a:p>
        </p:txBody>
      </p:sp>
      <p:pic>
        <p:nvPicPr>
          <p:cNvPr id="5" name="內容版面配置區 4" descr="一張含有 文字, 螢幕擷取畫面 的圖片&#10;&#10;AI 產生的內容可能不正確。">
            <a:extLst>
              <a:ext uri="{FF2B5EF4-FFF2-40B4-BE49-F238E27FC236}">
                <a16:creationId xmlns:a16="http://schemas.microsoft.com/office/drawing/2014/main" id="{E7EA2587-3A34-7122-7534-538DD51C5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63010"/>
            <a:ext cx="5992061" cy="3600953"/>
          </a:xfrm>
          <a:prstGeom prst="rect">
            <a:avLst/>
          </a:prstGeom>
        </p:spPr>
      </p:pic>
    </p:spTree>
    <p:extLst>
      <p:ext uri="{BB962C8B-B14F-4D97-AF65-F5344CB8AC3E}">
        <p14:creationId xmlns:p14="http://schemas.microsoft.com/office/powerpoint/2010/main" val="1825754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p:txBody>
          <a:bodyPr/>
          <a:lstStyle/>
          <a:p>
            <a:fld id="{855B8455-EB54-4728-A8B1-3F56393CFB5C}" type="slidenum">
              <a:rPr lang="zh-TW" altLang="en-US" smtClean="0"/>
              <a:t>27</a:t>
            </a:fld>
            <a:endParaRPr lang="zh-TW" altLang="en-US"/>
          </a:p>
        </p:txBody>
      </p:sp>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6963" y="287338"/>
            <a:ext cx="10058400" cy="1449387"/>
          </a:xfrm>
        </p:spPr>
        <p:txBody>
          <a:bodyPr/>
          <a:lstStyle/>
          <a:p>
            <a:r>
              <a:rPr lang="zh-TW" altLang="en-US" b="1" dirty="0">
                <a:latin typeface="標楷體" panose="03000509000000000000" pitchFamily="65" charset="-120"/>
                <a:ea typeface="標楷體" panose="03000509000000000000" pitchFamily="65" charset="-120"/>
              </a:rPr>
              <a:t>實驗</a:t>
            </a:r>
            <a:r>
              <a:rPr lang="en-US" altLang="zh-TW" b="1" dirty="0">
                <a:latin typeface="標楷體" panose="03000509000000000000" pitchFamily="65" charset="-120"/>
                <a:ea typeface="標楷體" panose="03000509000000000000" pitchFamily="65" charset="-120"/>
              </a:rPr>
              <a:t>1-</a:t>
            </a:r>
            <a:r>
              <a:rPr lang="zh-TW" altLang="en-US" b="1" dirty="0">
                <a:latin typeface="標楷體" panose="03000509000000000000" pitchFamily="65" charset="-120"/>
                <a:ea typeface="標楷體" panose="03000509000000000000" pitchFamily="65" charset="-120"/>
              </a:rPr>
              <a:t>加速度可能的誤差來源</a:t>
            </a:r>
          </a:p>
        </p:txBody>
      </p:sp>
      <p:sp>
        <p:nvSpPr>
          <p:cNvPr id="9" name="內容版面配置區 2">
            <a:extLst>
              <a:ext uri="{FF2B5EF4-FFF2-40B4-BE49-F238E27FC236}">
                <a16:creationId xmlns:a16="http://schemas.microsoft.com/office/drawing/2014/main" id="{063A6254-F7B1-8444-CD64-4C6E821C591F}"/>
              </a:ext>
            </a:extLst>
          </p:cNvPr>
          <p:cNvSpPr>
            <a:spLocks noGrp="1"/>
          </p:cNvSpPr>
          <p:nvPr>
            <p:ph idx="1"/>
          </p:nvPr>
        </p:nvSpPr>
        <p:spPr>
          <a:xfrm>
            <a:off x="1096963" y="1922586"/>
            <a:ext cx="10515600" cy="4351338"/>
          </a:xfrm>
        </p:spPr>
        <p:txBody>
          <a:bodyPr/>
          <a:lstStyle/>
          <a:p>
            <a:pPr marL="0" indent="0">
              <a:lnSpc>
                <a:spcPct val="150000"/>
              </a:lnSpc>
              <a:buNone/>
            </a:pPr>
            <a:r>
              <a:rPr lang="en-US" altLang="zh-TW" dirty="0"/>
              <a:t>1.</a:t>
            </a:r>
            <a:r>
              <a:rPr lang="zh-TW" altLang="en-US" dirty="0"/>
              <a:t>物體擺放在傾斜面上，加速度計受重力影響</a:t>
            </a:r>
            <a:endParaRPr lang="en-US" altLang="zh-TW" dirty="0"/>
          </a:p>
          <a:p>
            <a:pPr marL="201168" lvl="1" indent="0">
              <a:lnSpc>
                <a:spcPct val="150000"/>
              </a:lnSpc>
              <a:buNone/>
            </a:pPr>
            <a:r>
              <a:rPr lang="zh-TW" altLang="en-US" sz="2000" dirty="0"/>
              <a:t>可以再移動前，先收訊幾秒，得到傾斜面加速度數值，之後再將移動加速度扣除傾斜面加速度平均值</a:t>
            </a:r>
            <a:endParaRPr lang="en-US" altLang="zh-TW" sz="2000" dirty="0"/>
          </a:p>
          <a:p>
            <a:pPr marL="0" indent="0">
              <a:lnSpc>
                <a:spcPct val="150000"/>
              </a:lnSpc>
              <a:buNone/>
            </a:pPr>
            <a:r>
              <a:rPr lang="en-US" altLang="zh-TW" dirty="0"/>
              <a:t>2.</a:t>
            </a:r>
            <a:r>
              <a:rPr lang="zh-TW" altLang="en-US" dirty="0"/>
              <a:t>路徑不是水平面</a:t>
            </a:r>
            <a:endParaRPr lang="en-US" altLang="zh-TW"/>
          </a:p>
          <a:p>
            <a:pPr marL="0" indent="0">
              <a:lnSpc>
                <a:spcPct val="150000"/>
              </a:lnSpc>
              <a:buNone/>
            </a:pPr>
            <a:r>
              <a:rPr lang="en-US" altLang="zh-TW"/>
              <a:t>3</a:t>
            </a:r>
            <a:r>
              <a:rPr lang="en-US" altLang="zh-TW" dirty="0"/>
              <a:t>.</a:t>
            </a:r>
            <a:r>
              <a:rPr lang="zh-TW" altLang="en-US" dirty="0"/>
              <a:t>在移動過程中有震動，產生高頻雜訊</a:t>
            </a:r>
            <a:endParaRPr lang="en-US" altLang="zh-TW" dirty="0"/>
          </a:p>
          <a:p>
            <a:pPr marL="201168" lvl="1" indent="0">
              <a:lnSpc>
                <a:spcPct val="150000"/>
              </a:lnSpc>
              <a:buNone/>
            </a:pPr>
            <a:r>
              <a:rPr lang="zh-TW" altLang="en-US" sz="2000" dirty="0"/>
              <a:t>可以觀察加速度頻譜，設定</a:t>
            </a:r>
            <a:r>
              <a:rPr lang="en-US" altLang="zh-TW" sz="2000" dirty="0"/>
              <a:t>Lowpass filter</a:t>
            </a:r>
            <a:r>
              <a:rPr lang="zh-TW" altLang="en-US" sz="2000" dirty="0"/>
              <a:t>的截止頻率，濾除高頻雜訊。</a:t>
            </a:r>
            <a:endParaRPr lang="en-US" altLang="zh-TW" sz="2000" dirty="0"/>
          </a:p>
          <a:p>
            <a:endParaRPr lang="zh-TW" altLang="en-US" dirty="0"/>
          </a:p>
        </p:txBody>
      </p:sp>
    </p:spTree>
    <p:extLst>
      <p:ext uri="{BB962C8B-B14F-4D97-AF65-F5344CB8AC3E}">
        <p14:creationId xmlns:p14="http://schemas.microsoft.com/office/powerpoint/2010/main" val="2888696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7280" y="286603"/>
            <a:ext cx="10058400" cy="1450757"/>
          </a:xfrm>
        </p:spPr>
        <p:txBody>
          <a:bodyPr/>
          <a:lstStyle/>
          <a:p>
            <a:r>
              <a:rPr lang="zh-TW" altLang="en-US" b="1" dirty="0">
                <a:latin typeface="標楷體" panose="03000509000000000000" pitchFamily="65" charset="-120"/>
                <a:ea typeface="標楷體" panose="03000509000000000000" pitchFamily="65" charset="-120"/>
              </a:rPr>
              <a:t>實驗</a:t>
            </a:r>
            <a:r>
              <a:rPr lang="en-US" altLang="zh-TW" b="1" dirty="0">
                <a:latin typeface="標楷體" panose="03000509000000000000" pitchFamily="65" charset="-120"/>
                <a:ea typeface="標楷體" panose="03000509000000000000" pitchFamily="65" charset="-120"/>
              </a:rPr>
              <a:t>2-</a:t>
            </a:r>
            <a:r>
              <a:rPr lang="zh-TW" altLang="en-US" b="1" dirty="0">
                <a:latin typeface="標楷體" panose="03000509000000000000" pitchFamily="65" charset="-120"/>
                <a:ea typeface="標楷體" panose="03000509000000000000" pitchFamily="65" charset="-120"/>
              </a:rPr>
              <a:t>步態參數與軌跡估計</a:t>
            </a:r>
          </a:p>
        </p:txBody>
      </p:sp>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a:xfrm>
            <a:off x="9900458" y="6459785"/>
            <a:ext cx="1312025" cy="365125"/>
          </a:xfrm>
        </p:spPr>
        <p:txBody>
          <a:bodyPr/>
          <a:lstStyle/>
          <a:p>
            <a:fld id="{855B8455-EB54-4728-A8B1-3F56393CFB5C}" type="slidenum">
              <a:rPr lang="zh-TW" altLang="en-US" smtClean="0"/>
              <a:pPr/>
              <a:t>28</a:t>
            </a:fld>
            <a:endParaRPr lang="zh-TW" altLang="en-US"/>
          </a:p>
        </p:txBody>
      </p:sp>
      <p:sp>
        <p:nvSpPr>
          <p:cNvPr id="6" name="文字方塊 5">
            <a:extLst>
              <a:ext uri="{FF2B5EF4-FFF2-40B4-BE49-F238E27FC236}">
                <a16:creationId xmlns:a16="http://schemas.microsoft.com/office/drawing/2014/main" id="{2B8CBF2E-B69A-4FBE-B0DF-F413FE43D142}"/>
              </a:ext>
            </a:extLst>
          </p:cNvPr>
          <p:cNvSpPr txBox="1"/>
          <p:nvPr/>
        </p:nvSpPr>
        <p:spPr>
          <a:xfrm>
            <a:off x="1232631" y="1790887"/>
            <a:ext cx="5184211" cy="4247317"/>
          </a:xfrm>
          <a:prstGeom prst="rect">
            <a:avLst/>
          </a:prstGeom>
          <a:noFill/>
        </p:spPr>
        <p:txBody>
          <a:bodyPr wrap="square" rtlCol="0">
            <a:spAutoFit/>
          </a:bodyPr>
          <a:lstStyle/>
          <a:p>
            <a:r>
              <a:rPr lang="en-US" altLang="zh-TW" dirty="0"/>
              <a:t>Ex.</a:t>
            </a:r>
          </a:p>
          <a:p>
            <a:endParaRPr lang="en-US" altLang="zh-TW" dirty="0"/>
          </a:p>
          <a:p>
            <a:pPr marL="285750" indent="-285750">
              <a:buFont typeface="Arial" panose="020B0604020202020204" pitchFamily="34" charset="0"/>
              <a:buChar char="•"/>
            </a:pPr>
            <a:r>
              <a:rPr lang="zh-TW" altLang="en-US" b="1" dirty="0"/>
              <a:t>步長</a:t>
            </a:r>
            <a:endParaRPr lang="en-US" altLang="zh-TW" b="1" dirty="0"/>
          </a:p>
          <a:p>
            <a:pPr marL="285750" indent="-285750">
              <a:buFont typeface="Arial" panose="020B0604020202020204" pitchFamily="34" charset="0"/>
              <a:buChar char="•"/>
            </a:pPr>
            <a:r>
              <a:rPr lang="zh-TW" altLang="en-US" b="1" dirty="0"/>
              <a:t>步高</a:t>
            </a:r>
            <a:endParaRPr lang="en-US" altLang="zh-TW" b="1" dirty="0"/>
          </a:p>
          <a:p>
            <a:pPr marL="285750" indent="-285750">
              <a:buFont typeface="Arial" panose="020B0604020202020204" pitchFamily="34" charset="0"/>
              <a:buChar char="•"/>
            </a:pPr>
            <a:r>
              <a:rPr lang="zh-TW" altLang="en-US" b="1" dirty="0"/>
              <a:t>步速</a:t>
            </a:r>
            <a:endParaRPr lang="en-US" altLang="zh-TW" b="1" dirty="0"/>
          </a:p>
          <a:p>
            <a:pPr marL="285750" indent="-285750">
              <a:buFont typeface="Arial" panose="020B0604020202020204" pitchFamily="34" charset="0"/>
              <a:buChar char="•"/>
            </a:pPr>
            <a:r>
              <a:rPr lang="en-US" altLang="zh-TW" b="1" dirty="0"/>
              <a:t>3D</a:t>
            </a:r>
            <a:r>
              <a:rPr lang="zh-TW" altLang="en-US" b="1" dirty="0"/>
              <a:t>軌跡圖</a:t>
            </a:r>
            <a:endParaRPr lang="en-US" altLang="zh-TW" b="1" dirty="0"/>
          </a:p>
          <a:p>
            <a:endParaRPr lang="en-US" altLang="zh-TW" dirty="0"/>
          </a:p>
          <a:p>
            <a:pPr>
              <a:lnSpc>
                <a:spcPct val="100000"/>
              </a:lnSpc>
            </a:pPr>
            <a:r>
              <a:rPr lang="zh-TW" altLang="en-US" dirty="0"/>
              <a:t>透過加速度和陀螺儀分析行走時的步長</a:t>
            </a:r>
            <a:r>
              <a:rPr lang="en-US" altLang="zh-TW" dirty="0"/>
              <a:t>,</a:t>
            </a:r>
            <a:r>
              <a:rPr lang="zh-TW" altLang="en-US" dirty="0"/>
              <a:t>步高和步速以及行走軌跡</a:t>
            </a:r>
            <a:r>
              <a:rPr lang="en-US" altLang="zh-TW" dirty="0"/>
              <a:t>,</a:t>
            </a:r>
            <a:r>
              <a:rPr lang="zh-TW" altLang="en-US" dirty="0"/>
              <a:t>每步步高一樣以固定的標準步長統計誤差</a:t>
            </a:r>
            <a:r>
              <a:rPr lang="en-US" altLang="zh-TW" dirty="0"/>
              <a:t>,</a:t>
            </a:r>
            <a:r>
              <a:rPr lang="zh-TW" altLang="en-US" dirty="0"/>
              <a:t>而步高使用同個人</a:t>
            </a:r>
            <a:r>
              <a:rPr lang="en-US" altLang="zh-TW" dirty="0"/>
              <a:t>20</a:t>
            </a:r>
            <a:r>
              <a:rPr lang="zh-TW" altLang="en-US" dirty="0"/>
              <a:t>步以上的平均當作標準步高</a:t>
            </a:r>
            <a:r>
              <a:rPr lang="en-US" altLang="zh-TW" dirty="0"/>
              <a:t>,</a:t>
            </a:r>
            <a:r>
              <a:rPr lang="zh-TW" altLang="en-US" dirty="0"/>
              <a:t>步速可由步長與每步所需時間得出</a:t>
            </a:r>
            <a:r>
              <a:rPr lang="en-US" altLang="zh-TW" dirty="0"/>
              <a:t>,</a:t>
            </a:r>
            <a:r>
              <a:rPr lang="zh-TW" altLang="en-US" dirty="0"/>
              <a:t>最後再畫出</a:t>
            </a:r>
            <a:r>
              <a:rPr lang="en-US" altLang="zh-TW" dirty="0"/>
              <a:t>3D</a:t>
            </a:r>
            <a:r>
              <a:rPr lang="zh-TW" altLang="en-US" dirty="0"/>
              <a:t>軌跡圖驗證是否與實際距離相同並討論上述估計誤差可能的產生原因。</a:t>
            </a:r>
            <a:endParaRPr lang="en-US" altLang="zh-TW" dirty="0"/>
          </a:p>
          <a:p>
            <a:pPr>
              <a:lnSpc>
                <a:spcPct val="100000"/>
              </a:lnSpc>
            </a:pPr>
            <a:endParaRPr lang="en-US" altLang="zh-TW" dirty="0"/>
          </a:p>
          <a:p>
            <a:pPr>
              <a:lnSpc>
                <a:spcPct val="100000"/>
              </a:lnSpc>
            </a:pPr>
            <a:endParaRPr lang="en-US" altLang="zh-TW" sz="1800" dirty="0"/>
          </a:p>
        </p:txBody>
      </p:sp>
      <p:cxnSp>
        <p:nvCxnSpPr>
          <p:cNvPr id="11" name="直線單箭頭接點 10">
            <a:extLst>
              <a:ext uri="{FF2B5EF4-FFF2-40B4-BE49-F238E27FC236}">
                <a16:creationId xmlns:a16="http://schemas.microsoft.com/office/drawing/2014/main" id="{E86815E3-F011-4CDA-8A89-9E26BB9525D5}"/>
              </a:ext>
            </a:extLst>
          </p:cNvPr>
          <p:cNvCxnSpPr>
            <a:cxnSpLocks/>
          </p:cNvCxnSpPr>
          <p:nvPr/>
        </p:nvCxnSpPr>
        <p:spPr>
          <a:xfrm flipH="1">
            <a:off x="9323216" y="5409883"/>
            <a:ext cx="744" cy="8418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1A6AB551-2D8F-4EAB-9181-AFC4BA6215A5}"/>
              </a:ext>
            </a:extLst>
          </p:cNvPr>
          <p:cNvSpPr txBox="1"/>
          <p:nvPr/>
        </p:nvSpPr>
        <p:spPr>
          <a:xfrm>
            <a:off x="9036269" y="3511115"/>
            <a:ext cx="716096" cy="369332"/>
          </a:xfrm>
          <a:prstGeom prst="rect">
            <a:avLst/>
          </a:prstGeom>
          <a:noFill/>
        </p:spPr>
        <p:txBody>
          <a:bodyPr wrap="square" rtlCol="0">
            <a:spAutoFit/>
          </a:bodyPr>
          <a:lstStyle/>
          <a:p>
            <a:r>
              <a:rPr lang="en-US" altLang="zh-TW" dirty="0">
                <a:solidFill>
                  <a:srgbClr val="FF0000"/>
                </a:solidFill>
                <a:latin typeface="標楷體" panose="03000509000000000000" pitchFamily="65" charset="-120"/>
                <a:ea typeface="標楷體" panose="03000509000000000000" pitchFamily="65" charset="-120"/>
              </a:rPr>
              <a:t>X</a:t>
            </a:r>
            <a:r>
              <a:rPr lang="zh-TW" altLang="en-US" dirty="0">
                <a:solidFill>
                  <a:srgbClr val="FF0000"/>
                </a:solidFill>
                <a:latin typeface="標楷體" panose="03000509000000000000" pitchFamily="65" charset="-120"/>
                <a:ea typeface="標楷體" panose="03000509000000000000" pitchFamily="65" charset="-120"/>
              </a:rPr>
              <a:t>軸</a:t>
            </a:r>
          </a:p>
        </p:txBody>
      </p:sp>
      <p:cxnSp>
        <p:nvCxnSpPr>
          <p:cNvPr id="13" name="直線單箭頭接點 12">
            <a:extLst>
              <a:ext uri="{FF2B5EF4-FFF2-40B4-BE49-F238E27FC236}">
                <a16:creationId xmlns:a16="http://schemas.microsoft.com/office/drawing/2014/main" id="{2A5EF169-591A-43B0-A695-B8EAA9A86453}"/>
              </a:ext>
            </a:extLst>
          </p:cNvPr>
          <p:cNvCxnSpPr>
            <a:cxnSpLocks/>
          </p:cNvCxnSpPr>
          <p:nvPr/>
        </p:nvCxnSpPr>
        <p:spPr>
          <a:xfrm flipH="1" flipV="1">
            <a:off x="8451233" y="5378206"/>
            <a:ext cx="760840" cy="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99972C30-D535-4D49-B658-B3193CA7C6F7}"/>
              </a:ext>
            </a:extLst>
          </p:cNvPr>
          <p:cNvSpPr txBox="1"/>
          <p:nvPr/>
        </p:nvSpPr>
        <p:spPr>
          <a:xfrm>
            <a:off x="7757509" y="5090266"/>
            <a:ext cx="716096" cy="369332"/>
          </a:xfrm>
          <a:prstGeom prst="rect">
            <a:avLst/>
          </a:prstGeom>
          <a:noFill/>
        </p:spPr>
        <p:txBody>
          <a:bodyPr wrap="square" rtlCol="0">
            <a:spAutoFit/>
          </a:bodyPr>
          <a:lstStyle/>
          <a:p>
            <a:r>
              <a:rPr lang="en-US" altLang="zh-TW" dirty="0">
                <a:solidFill>
                  <a:srgbClr val="00B0F0"/>
                </a:solidFill>
                <a:latin typeface="標楷體" panose="03000509000000000000" pitchFamily="65" charset="-120"/>
                <a:ea typeface="標楷體" panose="03000509000000000000" pitchFamily="65" charset="-120"/>
              </a:rPr>
              <a:t>X</a:t>
            </a:r>
            <a:r>
              <a:rPr lang="zh-TW" altLang="en-US" dirty="0">
                <a:solidFill>
                  <a:srgbClr val="00B0F0"/>
                </a:solidFill>
                <a:latin typeface="標楷體" panose="03000509000000000000" pitchFamily="65" charset="-120"/>
                <a:ea typeface="標楷體" panose="03000509000000000000" pitchFamily="65" charset="-120"/>
              </a:rPr>
              <a:t>軸</a:t>
            </a:r>
          </a:p>
        </p:txBody>
      </p:sp>
      <p:sp>
        <p:nvSpPr>
          <p:cNvPr id="15" name="文字方塊 14">
            <a:extLst>
              <a:ext uri="{FF2B5EF4-FFF2-40B4-BE49-F238E27FC236}">
                <a16:creationId xmlns:a16="http://schemas.microsoft.com/office/drawing/2014/main" id="{531571D4-4F4E-4D26-817F-AE8EDE8C0D3C}"/>
              </a:ext>
            </a:extLst>
          </p:cNvPr>
          <p:cNvSpPr txBox="1"/>
          <p:nvPr/>
        </p:nvSpPr>
        <p:spPr>
          <a:xfrm>
            <a:off x="9500884" y="5182601"/>
            <a:ext cx="716096" cy="369332"/>
          </a:xfrm>
          <a:prstGeom prst="rect">
            <a:avLst/>
          </a:prstGeom>
          <a:noFill/>
        </p:spPr>
        <p:txBody>
          <a:bodyPr wrap="square" rtlCol="0">
            <a:spAutoFit/>
          </a:bodyPr>
          <a:lstStyle/>
          <a:p>
            <a:r>
              <a:rPr lang="en-US" altLang="zh-TW" dirty="0">
                <a:latin typeface="標楷體" panose="03000509000000000000" pitchFamily="65" charset="-120"/>
                <a:ea typeface="標楷體" panose="03000509000000000000" pitchFamily="65" charset="-120"/>
              </a:rPr>
              <a:t>Z</a:t>
            </a:r>
            <a:r>
              <a:rPr lang="zh-TW" altLang="en-US" dirty="0">
                <a:latin typeface="標楷體" panose="03000509000000000000" pitchFamily="65" charset="-120"/>
                <a:ea typeface="標楷體" panose="03000509000000000000" pitchFamily="65" charset="-120"/>
              </a:rPr>
              <a:t>軸</a:t>
            </a:r>
          </a:p>
        </p:txBody>
      </p:sp>
      <p:sp>
        <p:nvSpPr>
          <p:cNvPr id="16" name="文字方塊 15">
            <a:extLst>
              <a:ext uri="{FF2B5EF4-FFF2-40B4-BE49-F238E27FC236}">
                <a16:creationId xmlns:a16="http://schemas.microsoft.com/office/drawing/2014/main" id="{85B26395-58DF-465C-BF2D-807CA2F8EEC5}"/>
              </a:ext>
            </a:extLst>
          </p:cNvPr>
          <p:cNvSpPr txBox="1"/>
          <p:nvPr/>
        </p:nvSpPr>
        <p:spPr>
          <a:xfrm>
            <a:off x="9542410" y="5654202"/>
            <a:ext cx="2673774" cy="369332"/>
          </a:xfrm>
          <a:prstGeom prst="rect">
            <a:avLst/>
          </a:prstGeom>
          <a:noFill/>
        </p:spPr>
        <p:txBody>
          <a:bodyPr wrap="square" rtlCol="0">
            <a:spAutoFit/>
          </a:bodyPr>
          <a:lstStyle/>
          <a:p>
            <a:r>
              <a:rPr lang="en-US" altLang="zh-TW" dirty="0"/>
              <a:t>IMU</a:t>
            </a:r>
            <a:r>
              <a:rPr lang="zh-TW" altLang="en-US" dirty="0"/>
              <a:t> </a:t>
            </a:r>
            <a:r>
              <a:rPr lang="en-US" altLang="zh-TW" dirty="0"/>
              <a:t>Body Frame</a:t>
            </a:r>
            <a:endParaRPr lang="zh-TW" altLang="en-US" dirty="0"/>
          </a:p>
        </p:txBody>
      </p:sp>
      <p:sp>
        <p:nvSpPr>
          <p:cNvPr id="17" name="橢圓 16">
            <a:extLst>
              <a:ext uri="{FF2B5EF4-FFF2-40B4-BE49-F238E27FC236}">
                <a16:creationId xmlns:a16="http://schemas.microsoft.com/office/drawing/2014/main" id="{1DB2486F-7CE2-4A90-B5FB-583C771EB0B2}"/>
              </a:ext>
            </a:extLst>
          </p:cNvPr>
          <p:cNvSpPr/>
          <p:nvPr/>
        </p:nvSpPr>
        <p:spPr>
          <a:xfrm>
            <a:off x="9212073" y="5274938"/>
            <a:ext cx="200527" cy="18466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20BA21B3-13CE-4057-A1A0-0753C3752F4A}"/>
              </a:ext>
            </a:extLst>
          </p:cNvPr>
          <p:cNvSpPr/>
          <p:nvPr/>
        </p:nvSpPr>
        <p:spPr>
          <a:xfrm>
            <a:off x="9300357" y="534440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AF20964A-4366-2100-CFF4-9FCFD9D2D1C5}"/>
              </a:ext>
            </a:extLst>
          </p:cNvPr>
          <p:cNvPicPr>
            <a:picLocks noChangeAspect="1"/>
          </p:cNvPicPr>
          <p:nvPr/>
        </p:nvPicPr>
        <p:blipFill>
          <a:blip r:embed="rId2"/>
          <a:stretch>
            <a:fillRect/>
          </a:stretch>
        </p:blipFill>
        <p:spPr>
          <a:xfrm>
            <a:off x="7837714" y="2173611"/>
            <a:ext cx="3257005" cy="2442754"/>
          </a:xfrm>
          <a:prstGeom prst="rect">
            <a:avLst/>
          </a:prstGeom>
        </p:spPr>
      </p:pic>
      <p:sp>
        <p:nvSpPr>
          <p:cNvPr id="8" name="文字方塊 7">
            <a:extLst>
              <a:ext uri="{FF2B5EF4-FFF2-40B4-BE49-F238E27FC236}">
                <a16:creationId xmlns:a16="http://schemas.microsoft.com/office/drawing/2014/main" id="{43B1867F-DEF6-B869-88D6-A3177B074DC2}"/>
              </a:ext>
            </a:extLst>
          </p:cNvPr>
          <p:cNvSpPr txBox="1"/>
          <p:nvPr/>
        </p:nvSpPr>
        <p:spPr>
          <a:xfrm>
            <a:off x="8750121" y="6023534"/>
            <a:ext cx="716096" cy="369332"/>
          </a:xfrm>
          <a:prstGeom prst="rect">
            <a:avLst/>
          </a:prstGeom>
          <a:noFill/>
        </p:spPr>
        <p:txBody>
          <a:bodyPr wrap="square" rtlCol="0">
            <a:spAutoFit/>
          </a:bodyPr>
          <a:lstStyle/>
          <a:p>
            <a:r>
              <a:rPr lang="en-US" altLang="zh-TW" dirty="0">
                <a:solidFill>
                  <a:srgbClr val="FF0000"/>
                </a:solidFill>
                <a:latin typeface="標楷體" panose="03000509000000000000" pitchFamily="65" charset="-120"/>
                <a:ea typeface="標楷體" panose="03000509000000000000" pitchFamily="65" charset="-120"/>
              </a:rPr>
              <a:t>Y</a:t>
            </a:r>
            <a:r>
              <a:rPr lang="zh-TW" altLang="en-US" dirty="0">
                <a:solidFill>
                  <a:srgbClr val="FF0000"/>
                </a:solidFill>
                <a:latin typeface="標楷體" panose="03000509000000000000" pitchFamily="65" charset="-120"/>
                <a:ea typeface="標楷體" panose="03000509000000000000" pitchFamily="65" charset="-120"/>
              </a:rPr>
              <a:t>軸</a:t>
            </a:r>
          </a:p>
        </p:txBody>
      </p:sp>
    </p:spTree>
    <p:extLst>
      <p:ext uri="{BB962C8B-B14F-4D97-AF65-F5344CB8AC3E}">
        <p14:creationId xmlns:p14="http://schemas.microsoft.com/office/powerpoint/2010/main" val="2740728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7280" y="286603"/>
            <a:ext cx="10058400" cy="1450757"/>
          </a:xfrm>
        </p:spPr>
        <p:txBody>
          <a:bodyPr/>
          <a:lstStyle/>
          <a:p>
            <a:r>
              <a:rPr lang="zh-TW" altLang="en-US" b="1" dirty="0">
                <a:latin typeface="標楷體" panose="03000509000000000000" pitchFamily="65" charset="-120"/>
                <a:ea typeface="標楷體" panose="03000509000000000000" pitchFamily="65" charset="-120"/>
              </a:rPr>
              <a:t>實驗</a:t>
            </a:r>
            <a:r>
              <a:rPr lang="en-US" altLang="zh-TW" b="1" dirty="0">
                <a:latin typeface="標楷體" panose="03000509000000000000" pitchFamily="65" charset="-120"/>
                <a:ea typeface="標楷體" panose="03000509000000000000" pitchFamily="65" charset="-120"/>
              </a:rPr>
              <a:t>2-</a:t>
            </a:r>
            <a:r>
              <a:rPr lang="zh-TW" altLang="en-US" b="1" dirty="0">
                <a:latin typeface="標楷體" panose="03000509000000000000" pitchFamily="65" charset="-120"/>
                <a:ea typeface="標楷體" panose="03000509000000000000" pitchFamily="65" charset="-120"/>
              </a:rPr>
              <a:t>步態參數與軌跡估計</a:t>
            </a:r>
          </a:p>
        </p:txBody>
      </p:sp>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a:xfrm>
            <a:off x="9900458" y="6459785"/>
            <a:ext cx="1312025" cy="365125"/>
          </a:xfrm>
        </p:spPr>
        <p:txBody>
          <a:bodyPr/>
          <a:lstStyle/>
          <a:p>
            <a:fld id="{855B8455-EB54-4728-A8B1-3F56393CFB5C}" type="slidenum">
              <a:rPr lang="zh-TW" altLang="en-US" smtClean="0"/>
              <a:pPr/>
              <a:t>29</a:t>
            </a:fld>
            <a:endParaRPr lang="zh-TW" altLang="en-US"/>
          </a:p>
        </p:txBody>
      </p:sp>
      <p:sp>
        <p:nvSpPr>
          <p:cNvPr id="6" name="文字方塊 5">
            <a:extLst>
              <a:ext uri="{FF2B5EF4-FFF2-40B4-BE49-F238E27FC236}">
                <a16:creationId xmlns:a16="http://schemas.microsoft.com/office/drawing/2014/main" id="{2B8CBF2E-B69A-4FBE-B0DF-F413FE43D142}"/>
              </a:ext>
            </a:extLst>
          </p:cNvPr>
          <p:cNvSpPr txBox="1"/>
          <p:nvPr/>
        </p:nvSpPr>
        <p:spPr>
          <a:xfrm>
            <a:off x="1232631" y="1934127"/>
            <a:ext cx="9979852" cy="1477328"/>
          </a:xfrm>
          <a:prstGeom prst="rect">
            <a:avLst/>
          </a:prstGeom>
          <a:noFill/>
        </p:spPr>
        <p:txBody>
          <a:bodyPr wrap="square" rtlCol="0">
            <a:spAutoFit/>
          </a:bodyPr>
          <a:lstStyle/>
          <a:p>
            <a:pPr>
              <a:lnSpc>
                <a:spcPct val="100000"/>
              </a:lnSpc>
            </a:pPr>
            <a:r>
              <a:rPr lang="zh-TW" altLang="en-US" sz="1800" dirty="0"/>
              <a:t>走路的估計會有更多誤差來源須考量，估計行走路徑時會量測到三維方向的移動，誤差影響會比平面移動更嚴重，</a:t>
            </a:r>
            <a:r>
              <a:rPr lang="zh-TW" altLang="en-US" dirty="0"/>
              <a:t>測量訊號一定要先用</a:t>
            </a:r>
            <a:r>
              <a:rPr lang="en-US" altLang="zh-TW" dirty="0"/>
              <a:t>LPF</a:t>
            </a:r>
            <a:r>
              <a:rPr lang="zh-TW" altLang="en-US" dirty="0"/>
              <a:t>濾波再進行後再積分，可以先跟實驗</a:t>
            </a:r>
            <a:r>
              <a:rPr lang="en-US" altLang="zh-TW" dirty="0"/>
              <a:t>1</a:t>
            </a:r>
            <a:r>
              <a:rPr lang="zh-TW" altLang="en-US" dirty="0"/>
              <a:t>一樣的方式估計步長步高和畫</a:t>
            </a:r>
            <a:r>
              <a:rPr lang="en-US" altLang="zh-TW" dirty="0"/>
              <a:t>3D</a:t>
            </a:r>
            <a:r>
              <a:rPr lang="zh-TW" altLang="en-US" dirty="0"/>
              <a:t>軌跡圖</a:t>
            </a:r>
            <a:r>
              <a:rPr lang="en-US" altLang="zh-TW" dirty="0"/>
              <a:t>,</a:t>
            </a:r>
            <a:r>
              <a:rPr lang="zh-TW" altLang="en-US" dirty="0"/>
              <a:t>確定直線沒問題之後再走矩型</a:t>
            </a:r>
            <a:r>
              <a:rPr lang="en-US" altLang="zh-TW" dirty="0"/>
              <a:t>(</a:t>
            </a:r>
            <a:r>
              <a:rPr lang="zh-TW" altLang="en-US" dirty="0"/>
              <a:t>分數較高</a:t>
            </a:r>
            <a:r>
              <a:rPr lang="en-US" altLang="zh-TW" dirty="0"/>
              <a:t>)</a:t>
            </a:r>
            <a:r>
              <a:rPr lang="zh-TW" altLang="en-US" dirty="0"/>
              <a:t>。</a:t>
            </a:r>
            <a:endParaRPr lang="en-US" altLang="zh-TW" dirty="0"/>
          </a:p>
          <a:p>
            <a:pPr>
              <a:lnSpc>
                <a:spcPct val="100000"/>
              </a:lnSpc>
            </a:pPr>
            <a:endParaRPr lang="en-US" altLang="zh-TW" dirty="0"/>
          </a:p>
          <a:p>
            <a:pPr>
              <a:lnSpc>
                <a:spcPct val="100000"/>
              </a:lnSpc>
            </a:pPr>
            <a:endParaRPr lang="en-US" altLang="zh-TW" sz="1800" dirty="0"/>
          </a:p>
        </p:txBody>
      </p:sp>
      <p:pic>
        <p:nvPicPr>
          <p:cNvPr id="3" name="圖片 2">
            <a:extLst>
              <a:ext uri="{FF2B5EF4-FFF2-40B4-BE49-F238E27FC236}">
                <a16:creationId xmlns:a16="http://schemas.microsoft.com/office/drawing/2014/main" id="{08E925D7-E42C-453F-A668-132A9DA5A381}"/>
              </a:ext>
            </a:extLst>
          </p:cNvPr>
          <p:cNvPicPr>
            <a:picLocks noChangeAspect="1"/>
          </p:cNvPicPr>
          <p:nvPr/>
        </p:nvPicPr>
        <p:blipFill>
          <a:blip r:embed="rId2"/>
          <a:srcRect b="7731"/>
          <a:stretch>
            <a:fillRect/>
          </a:stretch>
        </p:blipFill>
        <p:spPr>
          <a:xfrm>
            <a:off x="3983953" y="3884686"/>
            <a:ext cx="3165313" cy="1671621"/>
          </a:xfrm>
          <a:prstGeom prst="rect">
            <a:avLst/>
          </a:prstGeom>
        </p:spPr>
      </p:pic>
      <p:pic>
        <p:nvPicPr>
          <p:cNvPr id="8" name="圖片 7">
            <a:extLst>
              <a:ext uri="{FF2B5EF4-FFF2-40B4-BE49-F238E27FC236}">
                <a16:creationId xmlns:a16="http://schemas.microsoft.com/office/drawing/2014/main" id="{75885F85-F0A7-47F0-A00D-1DF5352D157C}"/>
              </a:ext>
            </a:extLst>
          </p:cNvPr>
          <p:cNvPicPr>
            <a:picLocks noChangeAspect="1"/>
          </p:cNvPicPr>
          <p:nvPr/>
        </p:nvPicPr>
        <p:blipFill>
          <a:blip r:embed="rId3"/>
          <a:srcRect b="7958"/>
          <a:stretch>
            <a:fillRect/>
          </a:stretch>
        </p:blipFill>
        <p:spPr>
          <a:xfrm>
            <a:off x="247048" y="3875739"/>
            <a:ext cx="3354461" cy="1671621"/>
          </a:xfrm>
          <a:prstGeom prst="rect">
            <a:avLst/>
          </a:prstGeom>
        </p:spPr>
      </p:pic>
      <p:pic>
        <p:nvPicPr>
          <p:cNvPr id="19" name="圖片 18">
            <a:extLst>
              <a:ext uri="{FF2B5EF4-FFF2-40B4-BE49-F238E27FC236}">
                <a16:creationId xmlns:a16="http://schemas.microsoft.com/office/drawing/2014/main" id="{9B3FF40A-8677-400E-A9CD-A9C856C6036C}"/>
              </a:ext>
            </a:extLst>
          </p:cNvPr>
          <p:cNvPicPr>
            <a:picLocks noChangeAspect="1"/>
          </p:cNvPicPr>
          <p:nvPr/>
        </p:nvPicPr>
        <p:blipFill>
          <a:blip r:embed="rId4"/>
          <a:stretch>
            <a:fillRect/>
          </a:stretch>
        </p:blipFill>
        <p:spPr>
          <a:xfrm>
            <a:off x="7371348" y="3429000"/>
            <a:ext cx="4291263" cy="2274576"/>
          </a:xfrm>
          <a:prstGeom prst="rect">
            <a:avLst/>
          </a:prstGeom>
        </p:spPr>
      </p:pic>
      <p:sp>
        <p:nvSpPr>
          <p:cNvPr id="22" name="文字方塊 21">
            <a:extLst>
              <a:ext uri="{FF2B5EF4-FFF2-40B4-BE49-F238E27FC236}">
                <a16:creationId xmlns:a16="http://schemas.microsoft.com/office/drawing/2014/main" id="{F1053942-C0CD-4D3C-81E5-4D06B47B7BAF}"/>
              </a:ext>
            </a:extLst>
          </p:cNvPr>
          <p:cNvSpPr txBox="1"/>
          <p:nvPr/>
        </p:nvSpPr>
        <p:spPr>
          <a:xfrm>
            <a:off x="1167092" y="3495726"/>
            <a:ext cx="1383603" cy="369332"/>
          </a:xfrm>
          <a:prstGeom prst="rect">
            <a:avLst/>
          </a:prstGeom>
          <a:noFill/>
        </p:spPr>
        <p:txBody>
          <a:bodyPr wrap="square" rtlCol="0">
            <a:spAutoFit/>
          </a:bodyPr>
          <a:lstStyle/>
          <a:p>
            <a:r>
              <a:rPr lang="zh-TW" altLang="en-US" dirty="0"/>
              <a:t>步高示意圖</a:t>
            </a:r>
          </a:p>
        </p:txBody>
      </p:sp>
      <p:sp>
        <p:nvSpPr>
          <p:cNvPr id="23" name="文字方塊 22">
            <a:extLst>
              <a:ext uri="{FF2B5EF4-FFF2-40B4-BE49-F238E27FC236}">
                <a16:creationId xmlns:a16="http://schemas.microsoft.com/office/drawing/2014/main" id="{D544B7F6-2200-4F58-A538-F15BF36EABEE}"/>
              </a:ext>
            </a:extLst>
          </p:cNvPr>
          <p:cNvSpPr txBox="1"/>
          <p:nvPr/>
        </p:nvSpPr>
        <p:spPr>
          <a:xfrm>
            <a:off x="4936931" y="3465499"/>
            <a:ext cx="1383603" cy="369332"/>
          </a:xfrm>
          <a:prstGeom prst="rect">
            <a:avLst/>
          </a:prstGeom>
          <a:noFill/>
        </p:spPr>
        <p:txBody>
          <a:bodyPr wrap="square" rtlCol="0">
            <a:spAutoFit/>
          </a:bodyPr>
          <a:lstStyle/>
          <a:p>
            <a:r>
              <a:rPr lang="zh-TW" altLang="en-US" dirty="0"/>
              <a:t>步長示意圖</a:t>
            </a:r>
          </a:p>
        </p:txBody>
      </p:sp>
      <p:sp>
        <p:nvSpPr>
          <p:cNvPr id="24" name="文字方塊 23">
            <a:extLst>
              <a:ext uri="{FF2B5EF4-FFF2-40B4-BE49-F238E27FC236}">
                <a16:creationId xmlns:a16="http://schemas.microsoft.com/office/drawing/2014/main" id="{EA1D4F15-0CD8-49AF-AA02-CABF5FCE7AFA}"/>
              </a:ext>
            </a:extLst>
          </p:cNvPr>
          <p:cNvSpPr txBox="1"/>
          <p:nvPr/>
        </p:nvSpPr>
        <p:spPr>
          <a:xfrm>
            <a:off x="8825177" y="3032850"/>
            <a:ext cx="1383603" cy="369332"/>
          </a:xfrm>
          <a:prstGeom prst="rect">
            <a:avLst/>
          </a:prstGeom>
          <a:noFill/>
        </p:spPr>
        <p:txBody>
          <a:bodyPr wrap="square" rtlCol="0">
            <a:spAutoFit/>
          </a:bodyPr>
          <a:lstStyle/>
          <a:p>
            <a:r>
              <a:rPr lang="zh-TW" altLang="en-US" dirty="0"/>
              <a:t>軌跡示意圖</a:t>
            </a:r>
          </a:p>
        </p:txBody>
      </p:sp>
    </p:spTree>
    <p:extLst>
      <p:ext uri="{BB962C8B-B14F-4D97-AF65-F5344CB8AC3E}">
        <p14:creationId xmlns:p14="http://schemas.microsoft.com/office/powerpoint/2010/main" val="3300498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94B5180-1247-4348-8CE7-7D32D44EB22A}"/>
              </a:ext>
            </a:extLst>
          </p:cNvPr>
          <p:cNvSpPr>
            <a:spLocks noGrp="1"/>
          </p:cNvSpPr>
          <p:nvPr>
            <p:ph type="title"/>
          </p:nvPr>
        </p:nvSpPr>
        <p:spPr>
          <a:xfrm>
            <a:off x="1096963" y="287338"/>
            <a:ext cx="10058400" cy="1449387"/>
          </a:xfrm>
        </p:spPr>
        <p:txBody>
          <a:bodyPr/>
          <a:lstStyle/>
          <a:p>
            <a:r>
              <a:rPr lang="en-US" altLang="zh-TW" b="1" dirty="0">
                <a:latin typeface="標楷體" panose="03000509000000000000" pitchFamily="65" charset="-120"/>
                <a:ea typeface="標楷體" panose="03000509000000000000" pitchFamily="65" charset="-120"/>
              </a:rPr>
              <a:t>IMU</a:t>
            </a:r>
            <a:r>
              <a:rPr lang="zh-TW" altLang="en-US" b="1" dirty="0">
                <a:latin typeface="標楷體" panose="03000509000000000000" pitchFamily="65" charset="-120"/>
                <a:ea typeface="標楷體" panose="03000509000000000000" pitchFamily="65" charset="-120"/>
              </a:rPr>
              <a:t> 基本介紹</a:t>
            </a:r>
          </a:p>
        </p:txBody>
      </p:sp>
      <p:sp>
        <p:nvSpPr>
          <p:cNvPr id="9" name="投影片編號版面配置區 8">
            <a:extLst>
              <a:ext uri="{FF2B5EF4-FFF2-40B4-BE49-F238E27FC236}">
                <a16:creationId xmlns:a16="http://schemas.microsoft.com/office/drawing/2014/main" id="{D516F608-EFF8-4A3D-B0E6-B012EB4A16DD}"/>
              </a:ext>
            </a:extLst>
          </p:cNvPr>
          <p:cNvSpPr>
            <a:spLocks noGrp="1"/>
          </p:cNvSpPr>
          <p:nvPr>
            <p:ph type="sldNum" sz="quarter" idx="12"/>
          </p:nvPr>
        </p:nvSpPr>
        <p:spPr/>
        <p:txBody>
          <a:bodyPr/>
          <a:lstStyle/>
          <a:p>
            <a:fld id="{855B8455-EB54-4728-A8B1-3F56393CFB5C}" type="slidenum">
              <a:rPr lang="zh-TW" altLang="en-US" smtClean="0"/>
              <a:t>3</a:t>
            </a:fld>
            <a:endParaRPr lang="zh-TW" altLang="en-US"/>
          </a:p>
        </p:txBody>
      </p:sp>
      <p:sp>
        <p:nvSpPr>
          <p:cNvPr id="2" name="內容版面配置區 2">
            <a:extLst>
              <a:ext uri="{FF2B5EF4-FFF2-40B4-BE49-F238E27FC236}">
                <a16:creationId xmlns:a16="http://schemas.microsoft.com/office/drawing/2014/main" id="{4A1E92A6-1A01-3134-DC17-2A632D5FEC66}"/>
              </a:ext>
            </a:extLst>
          </p:cNvPr>
          <p:cNvSpPr>
            <a:spLocks noGrp="1"/>
          </p:cNvSpPr>
          <p:nvPr>
            <p:ph idx="1"/>
          </p:nvPr>
        </p:nvSpPr>
        <p:spPr>
          <a:xfrm>
            <a:off x="838200" y="1825625"/>
            <a:ext cx="10515600" cy="4031914"/>
          </a:xfrm>
        </p:spPr>
        <p:txBody>
          <a:bodyPr>
            <a:normAutofit/>
          </a:bodyPr>
          <a:lstStyle/>
          <a:p>
            <a:pPr>
              <a:lnSpc>
                <a:spcPct val="150000"/>
              </a:lnSpc>
            </a:pPr>
            <a:r>
              <a:rPr lang="zh-TW" altLang="en-US" dirty="0">
                <a:solidFill>
                  <a:srgbClr val="222222"/>
                </a:solidFill>
                <a:latin typeface="標楷體" panose="03000509000000000000" pitchFamily="65" charset="-120"/>
                <a:ea typeface="標楷體" panose="03000509000000000000" pitchFamily="65" charset="-120"/>
              </a:rPr>
              <a:t>加速計</a:t>
            </a:r>
            <a:r>
              <a:rPr lang="en-US" altLang="zh-TW" dirty="0">
                <a:solidFill>
                  <a:srgbClr val="222222"/>
                </a:solidFill>
                <a:latin typeface="標楷體" panose="03000509000000000000" pitchFamily="65" charset="-120"/>
                <a:ea typeface="標楷體" panose="03000509000000000000" pitchFamily="65" charset="-120"/>
              </a:rPr>
              <a:t>:</a:t>
            </a:r>
            <a:r>
              <a:rPr lang="zh-TW" altLang="en-US" dirty="0">
                <a:solidFill>
                  <a:srgbClr val="222222"/>
                </a:solidFill>
                <a:latin typeface="標楷體" panose="03000509000000000000" pitchFamily="65" charset="-120"/>
                <a:ea typeface="標楷體" panose="03000509000000000000" pitchFamily="65" charset="-120"/>
              </a:rPr>
              <a:t>測量線性加速度，測量單位為 </a:t>
            </a:r>
            <a:r>
              <a:rPr lang="en-US" altLang="zh-TW" dirty="0">
                <a:solidFill>
                  <a:srgbClr val="222222"/>
                </a:solidFill>
                <a:latin typeface="標楷體" panose="03000509000000000000" pitchFamily="65" charset="-120"/>
                <a:ea typeface="標楷體" panose="03000509000000000000" pitchFamily="65" charset="-120"/>
              </a:rPr>
              <a:t>g(9.80665m/s)</a:t>
            </a:r>
            <a:r>
              <a:rPr lang="zh-TW" altLang="en-US" dirty="0">
                <a:solidFill>
                  <a:srgbClr val="222222"/>
                </a:solidFill>
                <a:latin typeface="標楷體" panose="03000509000000000000" pitchFamily="65" charset="-120"/>
                <a:ea typeface="標楷體" panose="03000509000000000000" pitchFamily="65" charset="-120"/>
              </a:rPr>
              <a:t>，三軸型即可定義 </a:t>
            </a:r>
            <a:r>
              <a:rPr lang="en-US" altLang="zh-TW" dirty="0">
                <a:solidFill>
                  <a:srgbClr val="222222"/>
                </a:solidFill>
                <a:latin typeface="標楷體" panose="03000509000000000000" pitchFamily="65" charset="-120"/>
                <a:ea typeface="標楷體" panose="03000509000000000000" pitchFamily="65" charset="-120"/>
              </a:rPr>
              <a:t>X</a:t>
            </a:r>
            <a:r>
              <a:rPr lang="zh-TW" altLang="en-US" dirty="0">
                <a:solidFill>
                  <a:srgbClr val="222222"/>
                </a:solidFill>
                <a:latin typeface="標楷體" panose="03000509000000000000" pitchFamily="65" charset="-120"/>
                <a:ea typeface="標楷體" panose="03000509000000000000" pitchFamily="65" charset="-120"/>
              </a:rPr>
              <a:t>、</a:t>
            </a:r>
            <a:r>
              <a:rPr lang="en-US" altLang="zh-TW" dirty="0">
                <a:solidFill>
                  <a:srgbClr val="222222"/>
                </a:solidFill>
                <a:latin typeface="標楷體" panose="03000509000000000000" pitchFamily="65" charset="-120"/>
                <a:ea typeface="標楷體" panose="03000509000000000000" pitchFamily="65" charset="-120"/>
              </a:rPr>
              <a:t>Y</a:t>
            </a:r>
            <a:r>
              <a:rPr lang="zh-TW" altLang="en-US" dirty="0">
                <a:solidFill>
                  <a:srgbClr val="222222"/>
                </a:solidFill>
                <a:latin typeface="標楷體" panose="03000509000000000000" pitchFamily="65" charset="-120"/>
                <a:ea typeface="標楷體" panose="03000509000000000000" pitchFamily="65" charset="-120"/>
              </a:rPr>
              <a:t>、</a:t>
            </a:r>
            <a:r>
              <a:rPr lang="en-US" altLang="zh-TW" dirty="0">
                <a:solidFill>
                  <a:srgbClr val="222222"/>
                </a:solidFill>
                <a:latin typeface="標楷體" panose="03000509000000000000" pitchFamily="65" charset="-120"/>
                <a:ea typeface="標楷體" panose="03000509000000000000" pitchFamily="65" charset="-120"/>
              </a:rPr>
              <a:t>Z </a:t>
            </a:r>
            <a:r>
              <a:rPr lang="zh-TW" altLang="en-US" dirty="0">
                <a:solidFill>
                  <a:srgbClr val="222222"/>
                </a:solidFill>
                <a:latin typeface="標楷體" panose="03000509000000000000" pitchFamily="65" charset="-120"/>
                <a:ea typeface="標楷體" panose="03000509000000000000" pitchFamily="65" charset="-120"/>
              </a:rPr>
              <a:t>座標系。</a:t>
            </a:r>
            <a:endParaRPr lang="en-US" altLang="zh-TW" dirty="0">
              <a:solidFill>
                <a:srgbClr val="222222"/>
              </a:solidFill>
              <a:latin typeface="標楷體" panose="03000509000000000000" pitchFamily="65" charset="-120"/>
              <a:ea typeface="標楷體" panose="03000509000000000000" pitchFamily="65" charset="-120"/>
            </a:endParaRPr>
          </a:p>
          <a:p>
            <a:pPr>
              <a:lnSpc>
                <a:spcPct val="150000"/>
              </a:lnSpc>
            </a:pPr>
            <a:r>
              <a:rPr lang="zh-TW" altLang="en-US" dirty="0">
                <a:solidFill>
                  <a:srgbClr val="222222"/>
                </a:solidFill>
                <a:latin typeface="標楷體" panose="03000509000000000000" pitchFamily="65" charset="-120"/>
                <a:ea typeface="標楷體" panose="03000509000000000000" pitchFamily="65" charset="-120"/>
              </a:rPr>
              <a:t>陀螺儀（</a:t>
            </a:r>
            <a:r>
              <a:rPr lang="en-US" altLang="zh-TW" dirty="0">
                <a:solidFill>
                  <a:srgbClr val="222222"/>
                </a:solidFill>
                <a:latin typeface="標楷體" panose="03000509000000000000" pitchFamily="65" charset="-120"/>
                <a:ea typeface="標楷體" panose="03000509000000000000" pitchFamily="65" charset="-120"/>
              </a:rPr>
              <a:t>Gyroscope</a:t>
            </a:r>
            <a:r>
              <a:rPr lang="zh-TW" altLang="en-US" dirty="0">
                <a:solidFill>
                  <a:srgbClr val="222222"/>
                </a:solidFill>
                <a:latin typeface="標楷體" panose="03000509000000000000" pitchFamily="65" charset="-120"/>
                <a:ea typeface="標楷體" panose="03000509000000000000" pitchFamily="65" charset="-120"/>
              </a:rPr>
              <a:t>）：陀螺儀測量物體的角速度，即物體的旋轉速率。可以感知物體繞著其軸心的旋轉，並通過積分角速度數據來估計物體的方向變化。</a:t>
            </a:r>
            <a:endParaRPr lang="en-US" altLang="zh-TW" dirty="0">
              <a:solidFill>
                <a:srgbClr val="222222"/>
              </a:solidFill>
              <a:latin typeface="標楷體" panose="03000509000000000000" pitchFamily="65" charset="-120"/>
              <a:ea typeface="標楷體" panose="03000509000000000000" pitchFamily="65" charset="-120"/>
            </a:endParaRPr>
          </a:p>
          <a:p>
            <a:pPr>
              <a:lnSpc>
                <a:spcPct val="150000"/>
              </a:lnSpc>
            </a:pPr>
            <a:r>
              <a:rPr lang="zh-TW" altLang="en-US" dirty="0">
                <a:solidFill>
                  <a:srgbClr val="222222"/>
                </a:solidFill>
                <a:latin typeface="標楷體" panose="03000509000000000000" pitchFamily="65" charset="-120"/>
                <a:ea typeface="標楷體" panose="03000509000000000000" pitchFamily="65" charset="-120"/>
              </a:rPr>
              <a:t>磁力計</a:t>
            </a:r>
            <a:r>
              <a:rPr lang="en-US" altLang="zh-TW" dirty="0">
                <a:solidFill>
                  <a:srgbClr val="222222"/>
                </a:solidFill>
                <a:latin typeface="標楷體" panose="03000509000000000000" pitchFamily="65" charset="-120"/>
                <a:ea typeface="標楷體" panose="03000509000000000000" pitchFamily="65" charset="-120"/>
              </a:rPr>
              <a:t>:</a:t>
            </a:r>
            <a:r>
              <a:rPr lang="zh-TW" altLang="en-US" dirty="0">
                <a:solidFill>
                  <a:srgbClr val="222222"/>
                </a:solidFill>
                <a:latin typeface="標楷體" panose="03000509000000000000" pitchFamily="65" charset="-120"/>
                <a:ea typeface="標楷體" panose="03000509000000000000" pitchFamily="65" charset="-120"/>
              </a:rPr>
              <a:t>測量磁場強度，通常以微特斯拉 </a:t>
            </a:r>
            <a:r>
              <a:rPr lang="en-US" altLang="zh-TW" dirty="0">
                <a:solidFill>
                  <a:srgbClr val="222222"/>
                </a:solidFill>
                <a:latin typeface="標楷體" panose="03000509000000000000" pitchFamily="65" charset="-120"/>
                <a:ea typeface="標楷體" panose="03000509000000000000" pitchFamily="65" charset="-120"/>
              </a:rPr>
              <a:t>(µT) </a:t>
            </a:r>
            <a:r>
              <a:rPr lang="zh-TW" altLang="en-US" dirty="0">
                <a:solidFill>
                  <a:srgbClr val="222222"/>
                </a:solidFill>
                <a:latin typeface="標楷體" panose="03000509000000000000" pitchFamily="65" charset="-120"/>
                <a:ea typeface="標楷體" panose="03000509000000000000" pitchFamily="65" charset="-120"/>
              </a:rPr>
              <a:t>或高斯 </a:t>
            </a:r>
            <a:r>
              <a:rPr lang="en-US" altLang="zh-TW" dirty="0">
                <a:solidFill>
                  <a:srgbClr val="222222"/>
                </a:solidFill>
                <a:latin typeface="標楷體" panose="03000509000000000000" pitchFamily="65" charset="-120"/>
                <a:ea typeface="標楷體" panose="03000509000000000000" pitchFamily="65" charset="-120"/>
              </a:rPr>
              <a:t>(100 µT = 1 </a:t>
            </a:r>
            <a:r>
              <a:rPr lang="zh-TW" altLang="en-US" dirty="0">
                <a:solidFill>
                  <a:srgbClr val="222222"/>
                </a:solidFill>
                <a:latin typeface="標楷體" panose="03000509000000000000" pitchFamily="65" charset="-120"/>
                <a:ea typeface="標楷體" panose="03000509000000000000" pitchFamily="65" charset="-120"/>
              </a:rPr>
              <a:t>高斯</a:t>
            </a:r>
            <a:r>
              <a:rPr lang="en-US" altLang="zh-TW" dirty="0">
                <a:solidFill>
                  <a:srgbClr val="222222"/>
                </a:solidFill>
                <a:latin typeface="標楷體" panose="03000509000000000000" pitchFamily="65" charset="-120"/>
                <a:ea typeface="標楷體" panose="03000509000000000000" pitchFamily="65" charset="-120"/>
              </a:rPr>
              <a:t>) </a:t>
            </a:r>
            <a:r>
              <a:rPr lang="zh-TW" altLang="en-US" dirty="0">
                <a:solidFill>
                  <a:srgbClr val="222222"/>
                </a:solidFill>
                <a:latin typeface="標楷體" panose="03000509000000000000" pitchFamily="65" charset="-120"/>
                <a:ea typeface="標楷體" panose="03000509000000000000" pitchFamily="65" charset="-120"/>
              </a:rPr>
              <a:t>為單位</a:t>
            </a:r>
            <a:r>
              <a:rPr lang="zh-TW" altLang="en-US" b="0" i="0" dirty="0">
                <a:solidFill>
                  <a:srgbClr val="222222"/>
                </a:solidFill>
                <a:effectLst/>
                <a:latin typeface="標楷體" panose="03000509000000000000" pitchFamily="65" charset="-120"/>
                <a:ea typeface="標楷體" panose="03000509000000000000" pitchFamily="65" charset="-120"/>
              </a:rPr>
              <a:t>。</a:t>
            </a:r>
            <a:endParaRPr lang="en-US" altLang="zh-TW" dirty="0">
              <a:solidFill>
                <a:srgbClr val="222222"/>
              </a:solidFill>
              <a:latin typeface="標楷體" panose="03000509000000000000" pitchFamily="65" charset="-120"/>
              <a:ea typeface="標楷體" panose="03000509000000000000" pitchFamily="65" charset="-120"/>
            </a:endParaRPr>
          </a:p>
          <a:p>
            <a:pPr>
              <a:lnSpc>
                <a:spcPct val="100000"/>
              </a:lnSpc>
            </a:pPr>
            <a:endParaRPr lang="en-US" altLang="zh-TW" dirty="0"/>
          </a:p>
        </p:txBody>
      </p:sp>
    </p:spTree>
    <p:extLst>
      <p:ext uri="{BB962C8B-B14F-4D97-AF65-F5344CB8AC3E}">
        <p14:creationId xmlns:p14="http://schemas.microsoft.com/office/powerpoint/2010/main" val="2396952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p:txBody>
          <a:bodyPr/>
          <a:lstStyle/>
          <a:p>
            <a:fld id="{855B8455-EB54-4728-A8B1-3F56393CFB5C}" type="slidenum">
              <a:rPr lang="zh-TW" altLang="en-US" smtClean="0"/>
              <a:t>30</a:t>
            </a:fld>
            <a:endParaRPr lang="zh-TW" altLang="en-US"/>
          </a:p>
        </p:txBody>
      </p:sp>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6963" y="287338"/>
            <a:ext cx="10058400" cy="1449387"/>
          </a:xfrm>
        </p:spPr>
        <p:txBody>
          <a:bodyPr/>
          <a:lstStyle/>
          <a:p>
            <a:r>
              <a:rPr lang="zh-TW" altLang="en-US" sz="4800" b="1">
                <a:latin typeface="標楷體" panose="03000509000000000000" pitchFamily="65" charset="-120"/>
                <a:ea typeface="標楷體" panose="03000509000000000000" pitchFamily="65" charset="-120"/>
              </a:rPr>
              <a:t>步態分析</a:t>
            </a:r>
            <a:r>
              <a:rPr lang="en-US" altLang="zh-TW" sz="4800" b="1">
                <a:latin typeface="標楷體" panose="03000509000000000000" pitchFamily="65" charset="-120"/>
                <a:ea typeface="標楷體" panose="03000509000000000000" pitchFamily="65" charset="-120"/>
              </a:rPr>
              <a:t>(</a:t>
            </a:r>
            <a:r>
              <a:rPr lang="zh-TW" altLang="en-US" sz="4800" b="1">
                <a:latin typeface="標楷體" panose="03000509000000000000" pitchFamily="65" charset="-120"/>
                <a:ea typeface="標楷體" panose="03000509000000000000" pitchFamily="65" charset="-120"/>
              </a:rPr>
              <a:t>用角速度區分步態週期</a:t>
            </a:r>
            <a:r>
              <a:rPr lang="en-US" altLang="zh-TW" sz="4800" b="1">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6C38F60D-0D4E-8963-D14E-C42B08B1EDD3}"/>
              </a:ext>
            </a:extLst>
          </p:cNvPr>
          <p:cNvPicPr>
            <a:picLocks noChangeAspect="1"/>
          </p:cNvPicPr>
          <p:nvPr/>
        </p:nvPicPr>
        <p:blipFill>
          <a:blip r:embed="rId2"/>
          <a:stretch>
            <a:fillRect/>
          </a:stretch>
        </p:blipFill>
        <p:spPr>
          <a:xfrm>
            <a:off x="7259148" y="1921558"/>
            <a:ext cx="4539174" cy="2225219"/>
          </a:xfrm>
          <a:prstGeom prst="rect">
            <a:avLst/>
          </a:prstGeom>
        </p:spPr>
      </p:pic>
      <p:sp>
        <p:nvSpPr>
          <p:cNvPr id="15" name="文字方塊 14">
            <a:extLst>
              <a:ext uri="{FF2B5EF4-FFF2-40B4-BE49-F238E27FC236}">
                <a16:creationId xmlns:a16="http://schemas.microsoft.com/office/drawing/2014/main" id="{D8DC45D0-BA9F-4CEC-A902-E8731321B5D7}"/>
              </a:ext>
            </a:extLst>
          </p:cNvPr>
          <p:cNvSpPr txBox="1"/>
          <p:nvPr/>
        </p:nvSpPr>
        <p:spPr>
          <a:xfrm>
            <a:off x="1257188" y="1921558"/>
            <a:ext cx="5641565" cy="1200329"/>
          </a:xfrm>
          <a:prstGeom prst="rect">
            <a:avLst/>
          </a:prstGeom>
          <a:noFill/>
        </p:spPr>
        <p:txBody>
          <a:bodyPr wrap="square" rtlCol="0">
            <a:spAutoFit/>
          </a:bodyPr>
          <a:lstStyle/>
          <a:p>
            <a:pPr>
              <a:lnSpc>
                <a:spcPct val="100000"/>
              </a:lnSpc>
            </a:pPr>
            <a:r>
              <a:rPr lang="zh-TW" altLang="en-US" sz="1800"/>
              <a:t>可以藉由</a:t>
            </a:r>
            <a:r>
              <a:rPr lang="en-US" altLang="zh-TW" sz="1800"/>
              <a:t>Z</a:t>
            </a:r>
            <a:r>
              <a:rPr lang="zh-TW" altLang="en-US" sz="1800"/>
              <a:t>軸的角速度</a:t>
            </a:r>
            <a:r>
              <a:rPr lang="zh-TW" altLang="en-US"/>
              <a:t>推算</a:t>
            </a:r>
            <a:r>
              <a:rPr lang="zh-TW" altLang="en-US" sz="1800"/>
              <a:t>腳掌的旋轉角度</a:t>
            </a:r>
            <a:endParaRPr lang="en-US" altLang="zh-TW"/>
          </a:p>
          <a:p>
            <a:pPr>
              <a:lnSpc>
                <a:spcPct val="100000"/>
              </a:lnSpc>
            </a:pPr>
            <a:r>
              <a:rPr lang="zh-TW" altLang="en-US"/>
              <a:t>判斷</a:t>
            </a:r>
            <a:r>
              <a:rPr lang="en-US" altLang="zh-TW"/>
              <a:t>Swing Phase</a:t>
            </a:r>
            <a:r>
              <a:rPr lang="zh-TW" altLang="en-US"/>
              <a:t>和</a:t>
            </a:r>
            <a:r>
              <a:rPr lang="en-US" altLang="zh-TW"/>
              <a:t>Stance Phase(</a:t>
            </a:r>
            <a:r>
              <a:rPr lang="zh-TW" altLang="en-US"/>
              <a:t>重力軸加速度幾乎是</a:t>
            </a:r>
            <a:r>
              <a:rPr lang="en-US" altLang="zh-TW"/>
              <a:t>1g)</a:t>
            </a:r>
          </a:p>
          <a:p>
            <a:pPr>
              <a:lnSpc>
                <a:spcPct val="100000"/>
              </a:lnSpc>
            </a:pPr>
            <a:r>
              <a:rPr lang="zh-TW" altLang="en-US"/>
              <a:t>定義每步的開始與結束</a:t>
            </a:r>
            <a:r>
              <a:rPr lang="en-US" altLang="zh-TW"/>
              <a:t>,</a:t>
            </a:r>
            <a:r>
              <a:rPr lang="zh-TW" altLang="en-US"/>
              <a:t>當</a:t>
            </a:r>
            <a:r>
              <a:rPr lang="en-US" altLang="zh-TW"/>
              <a:t>Stance Phase</a:t>
            </a:r>
            <a:r>
              <a:rPr lang="zh-TW" altLang="en-US"/>
              <a:t>時消除積分</a:t>
            </a:r>
            <a:endParaRPr lang="en-US" altLang="zh-TW"/>
          </a:p>
          <a:p>
            <a:pPr>
              <a:lnSpc>
                <a:spcPct val="100000"/>
              </a:lnSpc>
            </a:pPr>
            <a:r>
              <a:rPr lang="zh-TW" altLang="en-US"/>
              <a:t>導致的漂移誤差</a:t>
            </a:r>
            <a:r>
              <a:rPr lang="en-US" altLang="zh-TW"/>
              <a:t>(Drift</a:t>
            </a:r>
            <a:r>
              <a:rPr lang="zh-TW" altLang="en-US"/>
              <a:t> </a:t>
            </a:r>
            <a:r>
              <a:rPr lang="en-US" altLang="zh-TW"/>
              <a:t>correction)</a:t>
            </a:r>
            <a:endParaRPr lang="en-US" altLang="zh-TW" sz="1800" dirty="0"/>
          </a:p>
        </p:txBody>
      </p:sp>
      <p:pic>
        <p:nvPicPr>
          <p:cNvPr id="23" name="圖片 22">
            <a:extLst>
              <a:ext uri="{FF2B5EF4-FFF2-40B4-BE49-F238E27FC236}">
                <a16:creationId xmlns:a16="http://schemas.microsoft.com/office/drawing/2014/main" id="{BFA30215-F2C9-4C48-A947-2571E07D25B9}"/>
              </a:ext>
            </a:extLst>
          </p:cNvPr>
          <p:cNvPicPr>
            <a:picLocks noChangeAspect="1"/>
          </p:cNvPicPr>
          <p:nvPr/>
        </p:nvPicPr>
        <p:blipFill>
          <a:blip r:embed="rId3"/>
          <a:stretch>
            <a:fillRect/>
          </a:stretch>
        </p:blipFill>
        <p:spPr>
          <a:xfrm>
            <a:off x="1096963" y="3121887"/>
            <a:ext cx="6061289" cy="3070237"/>
          </a:xfrm>
          <a:prstGeom prst="rect">
            <a:avLst/>
          </a:prstGeom>
        </p:spPr>
      </p:pic>
      <p:pic>
        <p:nvPicPr>
          <p:cNvPr id="2" name="圖片 1">
            <a:extLst>
              <a:ext uri="{FF2B5EF4-FFF2-40B4-BE49-F238E27FC236}">
                <a16:creationId xmlns:a16="http://schemas.microsoft.com/office/drawing/2014/main" id="{935878F7-317E-1226-654A-B12B10D76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0682" y="4514454"/>
            <a:ext cx="3561080" cy="1677670"/>
          </a:xfrm>
          <a:prstGeom prst="rect">
            <a:avLst/>
          </a:prstGeom>
        </p:spPr>
      </p:pic>
    </p:spTree>
    <p:extLst>
      <p:ext uri="{BB962C8B-B14F-4D97-AF65-F5344CB8AC3E}">
        <p14:creationId xmlns:p14="http://schemas.microsoft.com/office/powerpoint/2010/main" val="2180092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p:txBody>
          <a:bodyPr/>
          <a:lstStyle/>
          <a:p>
            <a:fld id="{855B8455-EB54-4728-A8B1-3F56393CFB5C}" type="slidenum">
              <a:rPr lang="zh-TW" altLang="en-US" smtClean="0"/>
              <a:t>31</a:t>
            </a:fld>
            <a:endParaRPr lang="zh-TW" altLang="en-US"/>
          </a:p>
        </p:txBody>
      </p:sp>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6963" y="287338"/>
            <a:ext cx="10058400" cy="1449387"/>
          </a:xfrm>
        </p:spPr>
        <p:txBody>
          <a:bodyPr/>
          <a:lstStyle/>
          <a:p>
            <a:r>
              <a:rPr lang="zh-TW" altLang="en-US" b="1" dirty="0">
                <a:latin typeface="標楷體" panose="03000509000000000000" pitchFamily="65" charset="-120"/>
                <a:ea typeface="標楷體" panose="03000509000000000000" pitchFamily="65" charset="-120"/>
              </a:rPr>
              <a:t>角速度計算航向角</a:t>
            </a:r>
          </a:p>
        </p:txBody>
      </p:sp>
      <p:sp>
        <p:nvSpPr>
          <p:cNvPr id="8" name="文字版面配置區 2">
            <a:extLst>
              <a:ext uri="{FF2B5EF4-FFF2-40B4-BE49-F238E27FC236}">
                <a16:creationId xmlns:a16="http://schemas.microsoft.com/office/drawing/2014/main" id="{E2F46FA7-A038-6CDB-6AAC-B4B09E76D2D6}"/>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將重力軸角速度積分計算航向角</a:t>
            </a:r>
            <a:endParaRPr lang="en-US" altLang="zh-TW" dirty="0"/>
          </a:p>
          <a:p>
            <a:r>
              <a:rPr lang="zh-TW" altLang="en-US" dirty="0"/>
              <a:t>消除</a:t>
            </a:r>
            <a:r>
              <a:rPr lang="en-US" altLang="zh-TW" dirty="0"/>
              <a:t>peak hopping error</a:t>
            </a:r>
            <a:r>
              <a:rPr lang="zh-TW" altLang="en-US" dirty="0"/>
              <a:t>，避免積分產生誤差</a:t>
            </a:r>
            <a:endParaRPr lang="en-US" altLang="zh-TW" dirty="0"/>
          </a:p>
        </p:txBody>
      </p:sp>
      <p:pic>
        <p:nvPicPr>
          <p:cNvPr id="10" name="圖片 9">
            <a:extLst>
              <a:ext uri="{FF2B5EF4-FFF2-40B4-BE49-F238E27FC236}">
                <a16:creationId xmlns:a16="http://schemas.microsoft.com/office/drawing/2014/main" id="{4B37BD33-337B-231D-E639-4B89823FC2B9}"/>
              </a:ext>
            </a:extLst>
          </p:cNvPr>
          <p:cNvPicPr>
            <a:picLocks noChangeAspect="1"/>
          </p:cNvPicPr>
          <p:nvPr/>
        </p:nvPicPr>
        <p:blipFill rotWithShape="1">
          <a:blip r:embed="rId2"/>
          <a:srcRect t="6158"/>
          <a:stretch/>
        </p:blipFill>
        <p:spPr>
          <a:xfrm>
            <a:off x="3521963" y="2887579"/>
            <a:ext cx="4800000" cy="3378284"/>
          </a:xfrm>
          <a:prstGeom prst="rect">
            <a:avLst/>
          </a:prstGeom>
        </p:spPr>
      </p:pic>
      <p:sp>
        <p:nvSpPr>
          <p:cNvPr id="2" name="橢圓 1">
            <a:extLst>
              <a:ext uri="{FF2B5EF4-FFF2-40B4-BE49-F238E27FC236}">
                <a16:creationId xmlns:a16="http://schemas.microsoft.com/office/drawing/2014/main" id="{E04E16C0-C6E1-F321-550D-75D4F39CE107}"/>
              </a:ext>
            </a:extLst>
          </p:cNvPr>
          <p:cNvSpPr/>
          <p:nvPr/>
        </p:nvSpPr>
        <p:spPr>
          <a:xfrm>
            <a:off x="4472853" y="5212217"/>
            <a:ext cx="1117600" cy="3602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C00000"/>
                </a:solidFill>
              </a:ln>
              <a:noFill/>
            </a:endParaRPr>
          </a:p>
        </p:txBody>
      </p:sp>
      <p:sp>
        <p:nvSpPr>
          <p:cNvPr id="3" name="橢圓 2">
            <a:extLst>
              <a:ext uri="{FF2B5EF4-FFF2-40B4-BE49-F238E27FC236}">
                <a16:creationId xmlns:a16="http://schemas.microsoft.com/office/drawing/2014/main" id="{1AA6D2C5-6E5B-9873-A446-680DF2681754}"/>
              </a:ext>
            </a:extLst>
          </p:cNvPr>
          <p:cNvSpPr/>
          <p:nvPr/>
        </p:nvSpPr>
        <p:spPr>
          <a:xfrm>
            <a:off x="6071897" y="5181325"/>
            <a:ext cx="1590819" cy="3602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C00000"/>
                </a:solidFill>
              </a:ln>
              <a:noFill/>
            </a:endParaRPr>
          </a:p>
        </p:txBody>
      </p:sp>
      <p:sp>
        <p:nvSpPr>
          <p:cNvPr id="7" name="文字方塊 6">
            <a:extLst>
              <a:ext uri="{FF2B5EF4-FFF2-40B4-BE49-F238E27FC236}">
                <a16:creationId xmlns:a16="http://schemas.microsoft.com/office/drawing/2014/main" id="{DEF425A1-F24F-D101-AEF2-413440D7A8C1}"/>
              </a:ext>
            </a:extLst>
          </p:cNvPr>
          <p:cNvSpPr txBox="1"/>
          <p:nvPr/>
        </p:nvSpPr>
        <p:spPr>
          <a:xfrm>
            <a:off x="1806863" y="5939786"/>
            <a:ext cx="6096000" cy="369332"/>
          </a:xfrm>
          <a:prstGeom prst="rect">
            <a:avLst/>
          </a:prstGeom>
          <a:noFill/>
          <a:ln>
            <a:noFill/>
          </a:ln>
        </p:spPr>
        <p:txBody>
          <a:bodyPr wrap="square">
            <a:spAutoFit/>
          </a:bodyPr>
          <a:lstStyle/>
          <a:p>
            <a:pPr algn="ctr"/>
            <a:r>
              <a:rPr lang="en-US" altLang="zh-TW" b="1" dirty="0">
                <a:solidFill>
                  <a:srgbClr val="C00000"/>
                </a:solidFill>
              </a:rPr>
              <a:t>peak hopping error</a:t>
            </a:r>
            <a:endParaRPr lang="zh-TW" altLang="en-US" b="1" dirty="0">
              <a:solidFill>
                <a:srgbClr val="C00000"/>
              </a:solidFill>
            </a:endParaRPr>
          </a:p>
        </p:txBody>
      </p:sp>
      <p:cxnSp>
        <p:nvCxnSpPr>
          <p:cNvPr id="13" name="直線單箭頭接點 12">
            <a:extLst>
              <a:ext uri="{FF2B5EF4-FFF2-40B4-BE49-F238E27FC236}">
                <a16:creationId xmlns:a16="http://schemas.microsoft.com/office/drawing/2014/main" id="{93DB875C-6316-F102-0CEE-63F14C8EC832}"/>
              </a:ext>
            </a:extLst>
          </p:cNvPr>
          <p:cNvCxnSpPr>
            <a:stCxn id="7" idx="0"/>
          </p:cNvCxnSpPr>
          <p:nvPr/>
        </p:nvCxnSpPr>
        <p:spPr>
          <a:xfrm flipV="1">
            <a:off x="4854863" y="5492092"/>
            <a:ext cx="176790" cy="44769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4" name="直線單箭頭接點 13">
            <a:extLst>
              <a:ext uri="{FF2B5EF4-FFF2-40B4-BE49-F238E27FC236}">
                <a16:creationId xmlns:a16="http://schemas.microsoft.com/office/drawing/2014/main" id="{98AFDF33-D5A1-CFF3-44C0-568C40283C40}"/>
              </a:ext>
            </a:extLst>
          </p:cNvPr>
          <p:cNvCxnSpPr>
            <a:cxnSpLocks/>
            <a:stCxn id="7" idx="0"/>
          </p:cNvCxnSpPr>
          <p:nvPr/>
        </p:nvCxnSpPr>
        <p:spPr>
          <a:xfrm flipV="1">
            <a:off x="4854863" y="5572435"/>
            <a:ext cx="2164773" cy="36735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1218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p:txBody>
          <a:bodyPr/>
          <a:lstStyle/>
          <a:p>
            <a:fld id="{855B8455-EB54-4728-A8B1-3F56393CFB5C}" type="slidenum">
              <a:rPr lang="zh-TW" altLang="en-US" smtClean="0"/>
              <a:t>32</a:t>
            </a:fld>
            <a:endParaRPr lang="zh-TW" altLang="en-US"/>
          </a:p>
        </p:txBody>
      </p:sp>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6963" y="287338"/>
            <a:ext cx="10058400" cy="1449387"/>
          </a:xfrm>
        </p:spPr>
        <p:txBody>
          <a:bodyPr/>
          <a:lstStyle/>
          <a:p>
            <a:r>
              <a:rPr lang="en-US" altLang="zh-TW" b="1" dirty="0">
                <a:latin typeface="標楷體" panose="03000509000000000000" pitchFamily="65" charset="-120"/>
                <a:ea typeface="標楷體" panose="03000509000000000000" pitchFamily="65" charset="-120"/>
              </a:rPr>
              <a:t>Euler Angle</a:t>
            </a:r>
            <a:endParaRPr lang="zh-TW" altLang="en-US" b="1"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690C3325-875D-8151-53E9-5C205D153A51}"/>
              </a:ext>
            </a:extLst>
          </p:cNvPr>
          <p:cNvSpPr>
            <a:spLocks noGrp="1"/>
          </p:cNvSpPr>
          <p:nvPr>
            <p:ph idx="1"/>
          </p:nvPr>
        </p:nvSpPr>
        <p:spPr>
          <a:xfrm>
            <a:off x="838200" y="1825624"/>
            <a:ext cx="10515600" cy="4918075"/>
          </a:xfrm>
        </p:spPr>
        <p:txBody>
          <a:bodyPr>
            <a:normAutofit/>
          </a:bodyPr>
          <a:lstStyle/>
          <a:p>
            <a:pPr>
              <a:lnSpc>
                <a:spcPct val="150000"/>
              </a:lnSpc>
            </a:pPr>
            <a:r>
              <a:rPr lang="zh-TW" altLang="en-US" sz="2400" b="0" i="0" dirty="0">
                <a:solidFill>
                  <a:srgbClr val="374151"/>
                </a:solidFill>
                <a:effectLst/>
                <a:latin typeface="+mn-ea"/>
              </a:rPr>
              <a:t>描述物體在三維空間中的旋轉狀態的表示方法，分別稱為滾轉角（</a:t>
            </a:r>
            <a:r>
              <a:rPr lang="en-US" altLang="zh-TW" sz="2400" b="0" i="0" dirty="0">
                <a:solidFill>
                  <a:srgbClr val="374151"/>
                </a:solidFill>
                <a:effectLst/>
                <a:latin typeface="+mn-ea"/>
              </a:rPr>
              <a:t>Roll</a:t>
            </a:r>
            <a:r>
              <a:rPr lang="zh-TW" altLang="en-US" sz="2400" b="0" i="0" dirty="0">
                <a:solidFill>
                  <a:srgbClr val="374151"/>
                </a:solidFill>
                <a:effectLst/>
                <a:latin typeface="+mn-ea"/>
              </a:rPr>
              <a:t>）、俯仰角（</a:t>
            </a:r>
            <a:r>
              <a:rPr lang="en-US" altLang="zh-TW" sz="2400" b="0" i="0" dirty="0">
                <a:solidFill>
                  <a:srgbClr val="374151"/>
                </a:solidFill>
                <a:effectLst/>
                <a:latin typeface="+mn-ea"/>
              </a:rPr>
              <a:t>Pitch</a:t>
            </a:r>
            <a:r>
              <a:rPr lang="zh-TW" altLang="en-US" sz="2400" b="0" i="0" dirty="0">
                <a:solidFill>
                  <a:srgbClr val="374151"/>
                </a:solidFill>
                <a:effectLst/>
                <a:latin typeface="+mn-ea"/>
              </a:rPr>
              <a:t>）和航</a:t>
            </a:r>
            <a:r>
              <a:rPr lang="zh-TW" altLang="en-US" sz="2400" dirty="0">
                <a:solidFill>
                  <a:srgbClr val="374151"/>
                </a:solidFill>
                <a:latin typeface="+mn-ea"/>
              </a:rPr>
              <a:t>向</a:t>
            </a:r>
            <a:r>
              <a:rPr lang="zh-TW" altLang="en-US" sz="2400" b="0" i="0" dirty="0">
                <a:solidFill>
                  <a:srgbClr val="374151"/>
                </a:solidFill>
                <a:effectLst/>
                <a:latin typeface="+mn-ea"/>
              </a:rPr>
              <a:t>角（</a:t>
            </a:r>
            <a:r>
              <a:rPr lang="en-US" altLang="zh-TW" sz="2400" b="0" i="0" dirty="0">
                <a:solidFill>
                  <a:srgbClr val="374151"/>
                </a:solidFill>
                <a:effectLst/>
                <a:latin typeface="+mn-ea"/>
              </a:rPr>
              <a:t>Yaw</a:t>
            </a:r>
            <a:r>
              <a:rPr lang="zh-TW" altLang="en-US" sz="2400" b="0" i="0" dirty="0">
                <a:solidFill>
                  <a:srgbClr val="374151"/>
                </a:solidFill>
                <a:effectLst/>
                <a:latin typeface="+mn-ea"/>
              </a:rPr>
              <a:t>）。</a:t>
            </a:r>
            <a:endParaRPr lang="en-US" altLang="zh-TW" sz="2400" b="0" i="0" dirty="0">
              <a:solidFill>
                <a:srgbClr val="374151"/>
              </a:solidFill>
              <a:effectLst/>
              <a:latin typeface="+mn-ea"/>
            </a:endParaRPr>
          </a:p>
          <a:p>
            <a:pPr>
              <a:lnSpc>
                <a:spcPct val="150000"/>
              </a:lnSpc>
            </a:pPr>
            <a:r>
              <a:rPr lang="zh-TW" altLang="en-US" sz="2400" b="1" i="0" dirty="0">
                <a:effectLst/>
                <a:latin typeface="+mj-ea"/>
                <a:ea typeface="+mj-ea"/>
              </a:rPr>
              <a:t>航向角（</a:t>
            </a:r>
            <a:r>
              <a:rPr lang="en-US" altLang="zh-TW" sz="2400" b="1" i="0" dirty="0">
                <a:effectLst/>
                <a:latin typeface="+mj-ea"/>
                <a:ea typeface="+mj-ea"/>
              </a:rPr>
              <a:t>Yaw</a:t>
            </a:r>
            <a:r>
              <a:rPr lang="zh-TW" altLang="en-US" sz="2400" b="1" i="0" dirty="0">
                <a:effectLst/>
                <a:latin typeface="+mj-ea"/>
                <a:ea typeface="+mj-ea"/>
              </a:rPr>
              <a:t>）：</a:t>
            </a:r>
            <a:r>
              <a:rPr lang="zh-TW" altLang="en-US" sz="2400" b="0" i="0" dirty="0">
                <a:solidFill>
                  <a:srgbClr val="374151"/>
                </a:solidFill>
                <a:effectLst/>
                <a:latin typeface="+mj-ea"/>
                <a:ea typeface="+mj-ea"/>
              </a:rPr>
              <a:t> 偏航角描述了物體繞其自身的垂直軸旋轉的角度。這個軸通常與物體的上方指向相對應</a:t>
            </a:r>
            <a:endParaRPr lang="en-US" altLang="zh-TW" sz="2400" dirty="0">
              <a:latin typeface="+mj-ea"/>
              <a:ea typeface="+mj-ea"/>
            </a:endParaRPr>
          </a:p>
        </p:txBody>
      </p:sp>
      <p:pic>
        <p:nvPicPr>
          <p:cNvPr id="1026" name="Picture 2" descr="Attitude | NovAtel">
            <a:extLst>
              <a:ext uri="{FF2B5EF4-FFF2-40B4-BE49-F238E27FC236}">
                <a16:creationId xmlns:a16="http://schemas.microsoft.com/office/drawing/2014/main" id="{EF941307-236B-9574-52DB-8DFE9DF1E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773" y="3633547"/>
            <a:ext cx="3506632" cy="2495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527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p:txBody>
          <a:bodyPr/>
          <a:lstStyle/>
          <a:p>
            <a:fld id="{855B8455-EB54-4728-A8B1-3F56393CFB5C}" type="slidenum">
              <a:rPr lang="zh-TW" altLang="en-US" smtClean="0"/>
              <a:t>33</a:t>
            </a:fld>
            <a:endParaRPr lang="zh-TW" altLang="en-US"/>
          </a:p>
        </p:txBody>
      </p:sp>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6963" y="287338"/>
            <a:ext cx="10058400" cy="1449387"/>
          </a:xfrm>
        </p:spPr>
        <p:txBody>
          <a:bodyPr/>
          <a:lstStyle/>
          <a:p>
            <a:r>
              <a:rPr lang="en-US" altLang="zh-TW" b="1" dirty="0">
                <a:latin typeface="標楷體" panose="03000509000000000000" pitchFamily="65" charset="-120"/>
                <a:ea typeface="標楷體" panose="03000509000000000000" pitchFamily="65" charset="-120"/>
              </a:rPr>
              <a:t>Euler Angle</a:t>
            </a:r>
            <a:r>
              <a:rPr lang="zh-TW" altLang="en-US" b="1" dirty="0">
                <a:latin typeface="標楷體" panose="03000509000000000000" pitchFamily="65" charset="-120"/>
                <a:ea typeface="標楷體" panose="03000509000000000000" pitchFamily="65" charset="-120"/>
              </a:rPr>
              <a:t>計算</a:t>
            </a:r>
            <a:r>
              <a:rPr lang="en-US" altLang="zh-TW" b="1"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平面座標旋轉</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13CA23D-2F5E-412D-9F3E-EE9E3DD3DB5E}"/>
              </a:ext>
            </a:extLst>
          </p:cNvPr>
          <p:cNvPicPr>
            <a:picLocks noChangeAspect="1"/>
          </p:cNvPicPr>
          <p:nvPr/>
        </p:nvPicPr>
        <p:blipFill rotWithShape="1">
          <a:blip r:embed="rId2"/>
          <a:srcRect b="24019"/>
          <a:stretch/>
        </p:blipFill>
        <p:spPr>
          <a:xfrm>
            <a:off x="4064780" y="2020142"/>
            <a:ext cx="2671011" cy="3415571"/>
          </a:xfrm>
          <a:prstGeom prst="rect">
            <a:avLst/>
          </a:prstGeom>
        </p:spPr>
      </p:pic>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BB192380-171E-412B-8954-E945338670C5}"/>
                  </a:ext>
                </a:extLst>
              </p:cNvPr>
              <p:cNvSpPr txBox="1"/>
              <p:nvPr/>
            </p:nvSpPr>
            <p:spPr>
              <a:xfrm>
                <a:off x="7232997" y="3591465"/>
                <a:ext cx="4080732"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𝐴𝑐𝑐</m:t>
                          </m:r>
                        </m:e>
                        <m:sub>
                          <m:r>
                            <a:rPr lang="en-US" altLang="zh-TW" b="0" i="1" smtClean="0">
                              <a:latin typeface="Cambria Math" panose="02040503050406030204" pitchFamily="18" charset="0"/>
                            </a:rPr>
                            <m:t>𝑣𝑒𝑟𝑡𝑖𝑐𝑎𝑙</m:t>
                          </m:r>
                        </m:sub>
                      </m:sSub>
                      <m:r>
                        <a:rPr lang="en-US" altLang="zh-TW" i="1" smtClean="0">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𝐴𝑐𝑐</m:t>
                          </m:r>
                        </m:e>
                        <m:sub>
                          <m:r>
                            <a:rPr lang="en-US" altLang="zh-TW" b="0" i="1" smtClean="0">
                              <a:latin typeface="Cambria Math" panose="02040503050406030204" pitchFamily="18" charset="0"/>
                            </a:rPr>
                            <m:t>𝑥</m:t>
                          </m:r>
                        </m:sub>
                      </m:sSub>
                      <m:r>
                        <a:rPr lang="en-US" altLang="zh-TW" i="1" smtClean="0">
                          <a:latin typeface="Cambria Math" panose="02040503050406030204" pitchFamily="18" charset="0"/>
                          <a:ea typeface="Cambria Math" panose="02040503050406030204" pitchFamily="18" charset="0"/>
                        </a:rPr>
                        <m:t>×</m:t>
                      </m:r>
                      <m:func>
                        <m:funcPr>
                          <m:ctrlPr>
                            <a:rPr lang="en-US" altLang="zh-TW" i="1" smtClean="0">
                              <a:latin typeface="Cambria Math" panose="02040503050406030204" pitchFamily="18" charset="0"/>
                              <a:ea typeface="Cambria Math" panose="02040503050406030204" pitchFamily="18" charset="0"/>
                            </a:rPr>
                          </m:ctrlPr>
                        </m:funcPr>
                        <m:fName>
                          <m:r>
                            <m:rPr>
                              <m:sty m:val="p"/>
                            </m:rPr>
                            <a:rPr lang="en-US" altLang="zh-TW" i="0" smtClean="0">
                              <a:latin typeface="Cambria Math" panose="02040503050406030204" pitchFamily="18" charset="0"/>
                              <a:ea typeface="Cambria Math" panose="02040503050406030204" pitchFamily="18" charset="0"/>
                            </a:rPr>
                            <m:t>cos</m:t>
                          </m:r>
                        </m:fName>
                        <m:e>
                          <m:r>
                            <a:rPr lang="zh-TW" altLang="en-US" i="1" smtClean="0">
                              <a:latin typeface="Cambria Math" panose="02040503050406030204" pitchFamily="18" charset="0"/>
                              <a:ea typeface="Cambria Math" panose="02040503050406030204" pitchFamily="18" charset="0"/>
                            </a:rPr>
                            <m:t>𝜃</m:t>
                          </m:r>
                          <m:r>
                            <a:rPr lang="en-US" altLang="zh-TW" i="1" smtClean="0">
                              <a:latin typeface="Cambria Math" panose="02040503050406030204" pitchFamily="18" charset="0"/>
                              <a:ea typeface="Cambria Math" panose="02040503050406030204" pitchFamily="18" charset="0"/>
                            </a:rPr>
                            <m:t>−</m:t>
                          </m:r>
                        </m:e>
                      </m:func>
                      <m:sSub>
                        <m:sSubPr>
                          <m:ctrlPr>
                            <a:rPr lang="en-US" altLang="zh-TW" i="1">
                              <a:latin typeface="Cambria Math" panose="02040503050406030204" pitchFamily="18" charset="0"/>
                            </a:rPr>
                          </m:ctrlPr>
                        </m:sSubPr>
                        <m:e>
                          <m:r>
                            <a:rPr lang="en-US" altLang="zh-TW" i="1">
                              <a:latin typeface="Cambria Math" panose="02040503050406030204" pitchFamily="18" charset="0"/>
                            </a:rPr>
                            <m:t>𝐴𝑐𝑐</m:t>
                          </m:r>
                        </m:e>
                        <m:sub>
                          <m:r>
                            <a:rPr lang="en-US" altLang="zh-TW" b="0" i="1" smtClean="0">
                              <a:latin typeface="Cambria Math" panose="02040503050406030204" pitchFamily="18" charset="0"/>
                            </a:rPr>
                            <m:t>𝑦</m:t>
                          </m:r>
                        </m:sub>
                      </m:sSub>
                      <m:r>
                        <a:rPr lang="en-US" altLang="zh-TW" i="1">
                          <a:latin typeface="Cambria Math" panose="02040503050406030204" pitchFamily="18" charset="0"/>
                          <a:ea typeface="Cambria Math" panose="02040503050406030204" pitchFamily="18" charset="0"/>
                        </a:rPr>
                        <m:t>×</m:t>
                      </m:r>
                      <m:func>
                        <m:funcPr>
                          <m:ctrlPr>
                            <a:rPr lang="en-US" altLang="zh-TW" i="1" smtClean="0">
                              <a:latin typeface="Cambria Math" panose="02040503050406030204" pitchFamily="18" charset="0"/>
                              <a:ea typeface="Cambria Math" panose="02040503050406030204" pitchFamily="18" charset="0"/>
                            </a:rPr>
                          </m:ctrlPr>
                        </m:funcPr>
                        <m:fName>
                          <m:r>
                            <m:rPr>
                              <m:sty m:val="p"/>
                            </m:rPr>
                            <a:rPr lang="en-US" altLang="zh-TW" i="0" smtClean="0">
                              <a:latin typeface="Cambria Math" panose="02040503050406030204" pitchFamily="18" charset="0"/>
                              <a:ea typeface="Cambria Math" panose="02040503050406030204" pitchFamily="18" charset="0"/>
                            </a:rPr>
                            <m:t>sin</m:t>
                          </m:r>
                        </m:fName>
                        <m:e>
                          <m:r>
                            <a:rPr lang="zh-TW" altLang="en-US" i="1" smtClean="0">
                              <a:latin typeface="Cambria Math" panose="02040503050406030204" pitchFamily="18" charset="0"/>
                              <a:ea typeface="Cambria Math" panose="02040503050406030204" pitchFamily="18" charset="0"/>
                            </a:rPr>
                            <m:t>𝜃</m:t>
                          </m:r>
                        </m:e>
                      </m:func>
                    </m:oMath>
                  </m:oMathPara>
                </a14:m>
                <a:endParaRPr lang="zh-TW" altLang="en-US" dirty="0"/>
              </a:p>
            </p:txBody>
          </p:sp>
        </mc:Choice>
        <mc:Fallback>
          <p:sp>
            <p:nvSpPr>
              <p:cNvPr id="3" name="文字方塊 2">
                <a:extLst>
                  <a:ext uri="{FF2B5EF4-FFF2-40B4-BE49-F238E27FC236}">
                    <a16:creationId xmlns:a16="http://schemas.microsoft.com/office/drawing/2014/main" id="{BB192380-171E-412B-8954-E945338670C5}"/>
                  </a:ext>
                </a:extLst>
              </p:cNvPr>
              <p:cNvSpPr txBox="1">
                <a:spLocks noRot="1" noChangeAspect="1" noMove="1" noResize="1" noEditPoints="1" noAdjustHandles="1" noChangeArrowheads="1" noChangeShapeType="1" noTextEdit="1"/>
              </p:cNvSpPr>
              <p:nvPr/>
            </p:nvSpPr>
            <p:spPr>
              <a:xfrm>
                <a:off x="7232997" y="3591465"/>
                <a:ext cx="4080732" cy="298928"/>
              </a:xfrm>
              <a:prstGeom prst="rect">
                <a:avLst/>
              </a:prstGeom>
              <a:blipFill>
                <a:blip r:embed="rId3"/>
                <a:stretch>
                  <a:fillRect l="-1046" r="-747" b="-204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1E4CDCA9-F3DC-4FD8-8274-8313A8DF2684}"/>
                  </a:ext>
                </a:extLst>
              </p:cNvPr>
              <p:cNvSpPr txBox="1"/>
              <p:nvPr/>
            </p:nvSpPr>
            <p:spPr>
              <a:xfrm>
                <a:off x="7232997" y="4222761"/>
                <a:ext cx="407464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𝐴𝑐𝑐</m:t>
                          </m:r>
                        </m:e>
                        <m:sub>
                          <m:r>
                            <a:rPr lang="en-US" altLang="zh-TW" b="0" i="1" smtClean="0">
                              <a:latin typeface="Cambria Math" panose="02040503050406030204" pitchFamily="18" charset="0"/>
                            </a:rPr>
                            <m:t>h𝑜𝑟𝑖𝑧𝑒𝑛</m:t>
                          </m:r>
                        </m:sub>
                      </m:sSub>
                      <m:r>
                        <a:rPr lang="en-US" altLang="zh-TW" i="1" smtClean="0">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𝐴𝑐𝑐</m:t>
                          </m:r>
                        </m:e>
                        <m:sub>
                          <m:r>
                            <a:rPr lang="en-US" altLang="zh-TW" b="0" i="1" smtClean="0">
                              <a:latin typeface="Cambria Math" panose="02040503050406030204" pitchFamily="18" charset="0"/>
                            </a:rPr>
                            <m:t>𝑥</m:t>
                          </m:r>
                        </m:sub>
                      </m:sSub>
                      <m:r>
                        <a:rPr lang="en-US" altLang="zh-TW" i="1" smtClean="0">
                          <a:latin typeface="Cambria Math" panose="02040503050406030204" pitchFamily="18" charset="0"/>
                          <a:ea typeface="Cambria Math" panose="02040503050406030204" pitchFamily="18" charset="0"/>
                        </a:rPr>
                        <m:t>×</m:t>
                      </m:r>
                      <m:func>
                        <m:funcPr>
                          <m:ctrlPr>
                            <a:rPr lang="en-US" altLang="zh-TW" i="1">
                              <a:latin typeface="Cambria Math" panose="02040503050406030204" pitchFamily="18" charset="0"/>
                              <a:ea typeface="Cambria Math" panose="02040503050406030204" pitchFamily="18" charset="0"/>
                            </a:rPr>
                          </m:ctrlPr>
                        </m:funcPr>
                        <m:fName>
                          <m:r>
                            <m:rPr>
                              <m:sty m:val="p"/>
                            </m:rPr>
                            <a:rPr lang="en-US" altLang="zh-TW">
                              <a:latin typeface="Cambria Math" panose="02040503050406030204" pitchFamily="18" charset="0"/>
                              <a:ea typeface="Cambria Math" panose="02040503050406030204" pitchFamily="18" charset="0"/>
                            </a:rPr>
                            <m:t>sin</m:t>
                          </m:r>
                        </m:fName>
                        <m:e>
                          <m:r>
                            <a:rPr lang="zh-TW" altLang="en-US" i="1">
                              <a:latin typeface="Cambria Math" panose="02040503050406030204" pitchFamily="18" charset="0"/>
                              <a:ea typeface="Cambria Math" panose="02040503050406030204" pitchFamily="18" charset="0"/>
                            </a:rPr>
                            <m:t>𝜃</m:t>
                          </m:r>
                        </m:e>
                      </m:func>
                      <m:r>
                        <a:rPr lang="en-US" altLang="zh-TW" i="1" smtClean="0">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𝐴𝑐𝑐</m:t>
                          </m:r>
                        </m:e>
                        <m:sub>
                          <m:r>
                            <a:rPr lang="en-US" altLang="zh-TW" b="0" i="1" smtClean="0">
                              <a:latin typeface="Cambria Math" panose="02040503050406030204" pitchFamily="18" charset="0"/>
                            </a:rPr>
                            <m:t>𝑦</m:t>
                          </m:r>
                        </m:sub>
                      </m:sSub>
                      <m:r>
                        <a:rPr lang="en-US" altLang="zh-TW" i="1">
                          <a:latin typeface="Cambria Math" panose="02040503050406030204" pitchFamily="18" charset="0"/>
                          <a:ea typeface="Cambria Math" panose="02040503050406030204" pitchFamily="18" charset="0"/>
                        </a:rPr>
                        <m:t>×</m:t>
                      </m:r>
                      <m:func>
                        <m:funcPr>
                          <m:ctrlPr>
                            <a:rPr lang="en-US" altLang="zh-TW" i="1" smtClean="0">
                              <a:latin typeface="Cambria Math" panose="02040503050406030204" pitchFamily="18" charset="0"/>
                              <a:ea typeface="Cambria Math" panose="02040503050406030204" pitchFamily="18" charset="0"/>
                            </a:rPr>
                          </m:ctrlPr>
                        </m:funcPr>
                        <m:fName>
                          <m:r>
                            <m:rPr>
                              <m:sty m:val="p"/>
                            </m:rPr>
                            <a:rPr lang="en-US" altLang="zh-TW">
                              <a:latin typeface="Cambria Math" panose="02040503050406030204" pitchFamily="18" charset="0"/>
                              <a:ea typeface="Cambria Math" panose="02040503050406030204" pitchFamily="18" charset="0"/>
                            </a:rPr>
                            <m:t>cos</m:t>
                          </m:r>
                        </m:fName>
                        <m:e>
                          <m:r>
                            <a:rPr lang="zh-TW" altLang="en-US" i="1">
                              <a:latin typeface="Cambria Math" panose="02040503050406030204" pitchFamily="18" charset="0"/>
                              <a:ea typeface="Cambria Math" panose="02040503050406030204" pitchFamily="18" charset="0"/>
                            </a:rPr>
                            <m:t>𝜃</m:t>
                          </m:r>
                        </m:e>
                      </m:func>
                    </m:oMath>
                  </m:oMathPara>
                </a14:m>
                <a:endParaRPr lang="zh-TW" altLang="en-US" dirty="0"/>
              </a:p>
            </p:txBody>
          </p:sp>
        </mc:Choice>
        <mc:Fallback xmlns="">
          <p:sp>
            <p:nvSpPr>
              <p:cNvPr id="11" name="文字方塊 10">
                <a:extLst>
                  <a:ext uri="{FF2B5EF4-FFF2-40B4-BE49-F238E27FC236}">
                    <a16:creationId xmlns:a16="http://schemas.microsoft.com/office/drawing/2014/main" id="{1E4CDCA9-F3DC-4FD8-8274-8313A8DF2684}"/>
                  </a:ext>
                </a:extLst>
              </p:cNvPr>
              <p:cNvSpPr txBox="1">
                <a:spLocks noRot="1" noChangeAspect="1" noMove="1" noResize="1" noEditPoints="1" noAdjustHandles="1" noChangeArrowheads="1" noChangeShapeType="1" noTextEdit="1"/>
              </p:cNvSpPr>
              <p:nvPr/>
            </p:nvSpPr>
            <p:spPr>
              <a:xfrm>
                <a:off x="7232997" y="4222761"/>
                <a:ext cx="4074641" cy="298928"/>
              </a:xfrm>
              <a:prstGeom prst="rect">
                <a:avLst/>
              </a:prstGeom>
              <a:blipFill>
                <a:blip r:embed="rId5"/>
                <a:stretch>
                  <a:fillRect l="-1048" r="-749" b="-20408"/>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AEE81649-F29D-450B-9421-7CBE69709D1D}"/>
              </a:ext>
            </a:extLst>
          </p:cNvPr>
          <p:cNvSpPr txBox="1"/>
          <p:nvPr/>
        </p:nvSpPr>
        <p:spPr>
          <a:xfrm>
            <a:off x="6855883" y="2627481"/>
            <a:ext cx="5641565" cy="369332"/>
          </a:xfrm>
          <a:prstGeom prst="rect">
            <a:avLst/>
          </a:prstGeom>
          <a:noFill/>
        </p:spPr>
        <p:txBody>
          <a:bodyPr wrap="square" rtlCol="0">
            <a:spAutoFit/>
          </a:bodyPr>
          <a:lstStyle/>
          <a:p>
            <a:pPr>
              <a:lnSpc>
                <a:spcPct val="100000"/>
              </a:lnSpc>
            </a:pPr>
            <a:r>
              <a:rPr lang="zh-TW" altLang="en-US" dirty="0"/>
              <a:t>當行走時需把座標從</a:t>
            </a:r>
            <a:r>
              <a:rPr lang="en-US" altLang="zh-TW" dirty="0"/>
              <a:t>Body frame</a:t>
            </a:r>
            <a:r>
              <a:rPr lang="zh-TW" altLang="en-US" dirty="0"/>
              <a:t>轉換至</a:t>
            </a:r>
            <a:r>
              <a:rPr lang="en-US" altLang="zh-TW" dirty="0"/>
              <a:t>Earth Frame</a:t>
            </a:r>
          </a:p>
        </p:txBody>
      </p:sp>
      <p:pic>
        <p:nvPicPr>
          <p:cNvPr id="6" name="圖片 5">
            <a:extLst>
              <a:ext uri="{FF2B5EF4-FFF2-40B4-BE49-F238E27FC236}">
                <a16:creationId xmlns:a16="http://schemas.microsoft.com/office/drawing/2014/main" id="{ED5B7AAD-56EA-2679-32CC-2538F29BFC37}"/>
              </a:ext>
            </a:extLst>
          </p:cNvPr>
          <p:cNvPicPr>
            <a:picLocks noChangeAspect="1"/>
          </p:cNvPicPr>
          <p:nvPr/>
        </p:nvPicPr>
        <p:blipFill>
          <a:blip r:embed="rId6"/>
          <a:stretch>
            <a:fillRect/>
          </a:stretch>
        </p:blipFill>
        <p:spPr>
          <a:xfrm>
            <a:off x="70594" y="2020142"/>
            <a:ext cx="4295507" cy="3584188"/>
          </a:xfrm>
          <a:prstGeom prst="rect">
            <a:avLst/>
          </a:prstGeom>
        </p:spPr>
      </p:pic>
    </p:spTree>
    <p:extLst>
      <p:ext uri="{BB962C8B-B14F-4D97-AF65-F5344CB8AC3E}">
        <p14:creationId xmlns:p14="http://schemas.microsoft.com/office/powerpoint/2010/main" val="2758435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CF4E14-AF55-4591-BA8A-970A31307339}"/>
              </a:ext>
            </a:extLst>
          </p:cNvPr>
          <p:cNvSpPr>
            <a:spLocks noGrp="1"/>
          </p:cNvSpPr>
          <p:nvPr>
            <p:ph type="title"/>
          </p:nvPr>
        </p:nvSpPr>
        <p:spPr>
          <a:xfrm>
            <a:off x="1097280" y="935665"/>
            <a:ext cx="10058400" cy="801695"/>
          </a:xfrm>
        </p:spPr>
        <p:txBody>
          <a:bodyPr/>
          <a:lstStyle/>
          <a:p>
            <a:r>
              <a:rPr lang="zh-TW" altLang="en-US" b="1" dirty="0">
                <a:latin typeface="標楷體" panose="03000509000000000000" pitchFamily="65" charset="-120"/>
                <a:ea typeface="標楷體" panose="03000509000000000000" pitchFamily="65" charset="-120"/>
              </a:rPr>
              <a:t>問題與討論</a:t>
            </a:r>
          </a:p>
        </p:txBody>
      </p:sp>
      <p:sp>
        <p:nvSpPr>
          <p:cNvPr id="4" name="投影片編號版面配置區 3">
            <a:extLst>
              <a:ext uri="{FF2B5EF4-FFF2-40B4-BE49-F238E27FC236}">
                <a16:creationId xmlns:a16="http://schemas.microsoft.com/office/drawing/2014/main" id="{9FB1FC10-1F11-4F96-A046-B6A1D5FA15E1}"/>
              </a:ext>
            </a:extLst>
          </p:cNvPr>
          <p:cNvSpPr>
            <a:spLocks noGrp="1"/>
          </p:cNvSpPr>
          <p:nvPr>
            <p:ph type="sldNum" sz="quarter" idx="12"/>
          </p:nvPr>
        </p:nvSpPr>
        <p:spPr/>
        <p:txBody>
          <a:bodyPr/>
          <a:lstStyle/>
          <a:p>
            <a:fld id="{855B8455-EB54-4728-A8B1-3F56393CFB5C}" type="slidenum">
              <a:rPr lang="zh-TW" altLang="en-US" smtClean="0"/>
              <a:t>34</a:t>
            </a:fld>
            <a:endParaRPr lang="zh-TW" altLang="en-US"/>
          </a:p>
        </p:txBody>
      </p:sp>
      <p:sp>
        <p:nvSpPr>
          <p:cNvPr id="6" name="文字方塊 5">
            <a:extLst>
              <a:ext uri="{FF2B5EF4-FFF2-40B4-BE49-F238E27FC236}">
                <a16:creationId xmlns:a16="http://schemas.microsoft.com/office/drawing/2014/main" id="{2EE4BE42-417E-4736-8CBB-E2FBB86C6A0B}"/>
              </a:ext>
            </a:extLst>
          </p:cNvPr>
          <p:cNvSpPr txBox="1"/>
          <p:nvPr/>
        </p:nvSpPr>
        <p:spPr>
          <a:xfrm>
            <a:off x="779266" y="1896221"/>
            <a:ext cx="11496531" cy="3970318"/>
          </a:xfrm>
          <a:prstGeom prst="rect">
            <a:avLst/>
          </a:prstGeom>
          <a:noFill/>
        </p:spPr>
        <p:txBody>
          <a:bodyPr wrap="square" rtlCol="0">
            <a:spAutoFit/>
          </a:bodyPr>
          <a:lstStyle/>
          <a:p>
            <a:pPr lvl="1"/>
            <a:r>
              <a:rPr lang="zh-TW" altLang="en-US" dirty="0"/>
              <a:t>請將訊號處理流程記錄下來</a:t>
            </a:r>
            <a:r>
              <a:rPr lang="en-US" altLang="zh-TW" dirty="0"/>
              <a:t>(e.g. LPF or Median Filter</a:t>
            </a:r>
            <a:r>
              <a:rPr lang="zh-TW" altLang="en-US" dirty="0"/>
              <a:t>怎麼設定</a:t>
            </a:r>
            <a:r>
              <a:rPr lang="en-US" altLang="zh-TW" dirty="0"/>
              <a:t>)</a:t>
            </a:r>
            <a:r>
              <a:rPr lang="zh-TW" altLang="en-US" dirty="0"/>
              <a:t>，並討論所用的處理方式</a:t>
            </a:r>
            <a:endParaRPr lang="en-US" altLang="zh-TW" dirty="0"/>
          </a:p>
          <a:p>
            <a:pPr lvl="1"/>
            <a:r>
              <a:rPr lang="zh-TW" altLang="en-US" dirty="0"/>
              <a:t>最後繳交報告和</a:t>
            </a:r>
            <a:r>
              <a:rPr lang="en-US" altLang="zh-TW" dirty="0" err="1"/>
              <a:t>Matlab</a:t>
            </a:r>
            <a:r>
              <a:rPr lang="en-US" altLang="zh-TW" dirty="0"/>
              <a:t> code</a:t>
            </a:r>
          </a:p>
          <a:p>
            <a:pPr marL="742950" lvl="1" indent="-285750">
              <a:buFont typeface="Arial" panose="020B0604020202020204" pitchFamily="34" charset="0"/>
              <a:buChar char="•"/>
            </a:pPr>
            <a:endParaRPr lang="en-US" altLang="zh-TW" dirty="0"/>
          </a:p>
          <a:p>
            <a:pPr marL="742950" lvl="1" indent="-285750">
              <a:buFont typeface="Arial" panose="020B0604020202020204" pitchFamily="34" charset="0"/>
              <a:buChar char="•"/>
            </a:pPr>
            <a:r>
              <a:rPr lang="en-US" altLang="zh-TW" dirty="0"/>
              <a:t>(30%)</a:t>
            </a:r>
            <a:r>
              <a:rPr lang="zh-TW" altLang="en-US" dirty="0"/>
              <a:t>實驗</a:t>
            </a:r>
            <a:r>
              <a:rPr lang="en-US" altLang="zh-TW" dirty="0"/>
              <a:t>1</a:t>
            </a:r>
            <a:r>
              <a:rPr lang="zh-TW" altLang="en-US" dirty="0"/>
              <a:t>，報告中須包含</a:t>
            </a:r>
            <a:r>
              <a:rPr lang="en-US" altLang="zh-TW" dirty="0"/>
              <a:t>:</a:t>
            </a:r>
          </a:p>
          <a:p>
            <a:pPr marL="1200150" lvl="2" indent="-285750">
              <a:buFont typeface="Arial" panose="020B0604020202020204" pitchFamily="34" charset="0"/>
              <a:buChar char="•"/>
            </a:pPr>
            <a:r>
              <a:rPr lang="zh-TW" altLang="en-US" dirty="0"/>
              <a:t>六軸靜止時訊號</a:t>
            </a:r>
            <a:r>
              <a:rPr lang="en-US" altLang="zh-TW" dirty="0"/>
              <a:t>(calibration</a:t>
            </a:r>
            <a:r>
              <a:rPr lang="zh-TW" altLang="en-US" dirty="0"/>
              <a:t>前後</a:t>
            </a:r>
            <a:r>
              <a:rPr lang="en-US" altLang="zh-TW" dirty="0"/>
              <a:t>)	(5%)</a:t>
            </a:r>
          </a:p>
          <a:p>
            <a:pPr marL="1200150" lvl="2" indent="-285750">
              <a:buFont typeface="Arial" panose="020B0604020202020204" pitchFamily="34" charset="0"/>
              <a:buChar char="•"/>
            </a:pPr>
            <a:r>
              <a:rPr lang="zh-TW" altLang="en-US" dirty="0"/>
              <a:t>行進方向 加速度</a:t>
            </a:r>
            <a:r>
              <a:rPr lang="en-US" altLang="zh-TW" dirty="0"/>
              <a:t>-</a:t>
            </a:r>
            <a:r>
              <a:rPr lang="zh-TW" altLang="en-US" dirty="0"/>
              <a:t>時間圖</a:t>
            </a:r>
            <a:r>
              <a:rPr lang="en-US" altLang="zh-TW" dirty="0"/>
              <a:t>(</a:t>
            </a:r>
            <a:r>
              <a:rPr lang="zh-TW" altLang="en-US" dirty="0"/>
              <a:t>包括</a:t>
            </a:r>
            <a:r>
              <a:rPr lang="en-US" altLang="zh-TW" dirty="0"/>
              <a:t>calibration</a:t>
            </a:r>
            <a:r>
              <a:rPr lang="zh-TW" altLang="en-US" dirty="0"/>
              <a:t>前後</a:t>
            </a:r>
            <a:r>
              <a:rPr lang="en-US" altLang="zh-TW" dirty="0"/>
              <a:t>)	 (5%)</a:t>
            </a:r>
          </a:p>
          <a:p>
            <a:pPr marL="1200150" lvl="2" indent="-285750">
              <a:buFont typeface="Arial" panose="020B0604020202020204" pitchFamily="34" charset="0"/>
              <a:buChar char="•"/>
            </a:pPr>
            <a:r>
              <a:rPr lang="zh-TW" altLang="en-US" dirty="0"/>
              <a:t>行進方向 速度</a:t>
            </a:r>
            <a:r>
              <a:rPr lang="en-US" altLang="zh-TW" dirty="0"/>
              <a:t>-</a:t>
            </a:r>
            <a:r>
              <a:rPr lang="zh-TW" altLang="en-US" dirty="0"/>
              <a:t>時間圖</a:t>
            </a:r>
            <a:r>
              <a:rPr lang="en-US" altLang="zh-TW" dirty="0"/>
              <a:t>(</a:t>
            </a:r>
            <a:r>
              <a:rPr lang="zh-TW" altLang="en-US" dirty="0"/>
              <a:t>包括</a:t>
            </a:r>
            <a:r>
              <a:rPr lang="en-US" altLang="zh-TW" dirty="0"/>
              <a:t>drift removal</a:t>
            </a:r>
            <a:r>
              <a:rPr lang="zh-TW" altLang="en-US" dirty="0"/>
              <a:t>前後</a:t>
            </a:r>
            <a:r>
              <a:rPr lang="en-US" altLang="zh-TW" dirty="0"/>
              <a:t>)	 (10%)</a:t>
            </a:r>
          </a:p>
          <a:p>
            <a:pPr marL="1200150" lvl="2" indent="-285750">
              <a:buFont typeface="Arial" panose="020B0604020202020204" pitchFamily="34" charset="0"/>
              <a:buChar char="•"/>
            </a:pPr>
            <a:r>
              <a:rPr lang="zh-TW" altLang="en-US" dirty="0"/>
              <a:t>行進方向 距離</a:t>
            </a:r>
            <a:r>
              <a:rPr lang="en-US" altLang="zh-TW" dirty="0"/>
              <a:t>-</a:t>
            </a:r>
            <a:r>
              <a:rPr lang="zh-TW" altLang="en-US" dirty="0"/>
              <a:t>時間圖</a:t>
            </a:r>
            <a:r>
              <a:rPr lang="en-US" altLang="zh-TW" dirty="0"/>
              <a:t>	(10%)</a:t>
            </a:r>
          </a:p>
          <a:p>
            <a:pPr marL="742950" lvl="1" indent="-285750">
              <a:buFont typeface="Arial" panose="020B0604020202020204" pitchFamily="34" charset="0"/>
              <a:buChar char="•"/>
            </a:pPr>
            <a:r>
              <a:rPr lang="en-US" altLang="zh-TW" dirty="0"/>
              <a:t>(60%)</a:t>
            </a:r>
            <a:r>
              <a:rPr lang="zh-TW" altLang="en-US" dirty="0"/>
              <a:t>實驗</a:t>
            </a:r>
            <a:r>
              <a:rPr lang="en-US" altLang="zh-TW" dirty="0"/>
              <a:t>2</a:t>
            </a:r>
            <a:r>
              <a:rPr lang="zh-TW" altLang="en-US" dirty="0"/>
              <a:t>，報告中須包含</a:t>
            </a:r>
            <a:r>
              <a:rPr lang="en-US" altLang="zh-TW" dirty="0"/>
              <a:t>:</a:t>
            </a:r>
            <a:r>
              <a:rPr lang="zh-TW" altLang="en-US" dirty="0"/>
              <a:t> </a:t>
            </a:r>
            <a:endParaRPr lang="en-US" altLang="zh-TW" dirty="0"/>
          </a:p>
          <a:p>
            <a:pPr marL="1200150" lvl="2" indent="-285750">
              <a:buFont typeface="Arial" panose="020B0604020202020204" pitchFamily="34" charset="0"/>
              <a:buChar char="•"/>
            </a:pPr>
            <a:r>
              <a:rPr lang="zh-TW" altLang="en-US" dirty="0"/>
              <a:t>加速度</a:t>
            </a:r>
            <a:r>
              <a:rPr lang="en-US" altLang="zh-TW" dirty="0"/>
              <a:t>-</a:t>
            </a:r>
            <a:r>
              <a:rPr lang="zh-TW" altLang="en-US" dirty="0"/>
              <a:t>時間圖</a:t>
            </a:r>
            <a:r>
              <a:rPr lang="en-US" altLang="zh-TW" dirty="0"/>
              <a:t>(</a:t>
            </a:r>
            <a:r>
              <a:rPr lang="zh-TW" altLang="en-US" dirty="0"/>
              <a:t>包括</a:t>
            </a:r>
            <a:r>
              <a:rPr lang="en-US" altLang="zh-TW" dirty="0"/>
              <a:t>Calibration</a:t>
            </a:r>
            <a:r>
              <a:rPr lang="zh-TW" altLang="en-US" dirty="0"/>
              <a:t>前後</a:t>
            </a:r>
            <a:r>
              <a:rPr lang="en-US" altLang="zh-TW" dirty="0"/>
              <a:t>)	(5%)</a:t>
            </a:r>
          </a:p>
          <a:p>
            <a:pPr marL="1200150" lvl="2" indent="-285750">
              <a:buFont typeface="Arial" panose="020B0604020202020204" pitchFamily="34" charset="0"/>
              <a:buChar char="•"/>
            </a:pPr>
            <a:r>
              <a:rPr lang="zh-TW" altLang="en-US" dirty="0"/>
              <a:t>使用座標旋轉的方法並提供前後比較與細節說明</a:t>
            </a:r>
            <a:r>
              <a:rPr lang="en-US" altLang="zh-TW" dirty="0"/>
              <a:t>	(30%)</a:t>
            </a:r>
          </a:p>
          <a:p>
            <a:pPr marL="1200150" lvl="2" indent="-285750">
              <a:buFont typeface="Arial" panose="020B0604020202020204" pitchFamily="34" charset="0"/>
              <a:buChar char="•"/>
            </a:pPr>
            <a:r>
              <a:rPr lang="zh-TW" altLang="en-US" dirty="0"/>
              <a:t>步態分析圖</a:t>
            </a:r>
            <a:r>
              <a:rPr lang="en-US" altLang="zh-TW" dirty="0"/>
              <a:t>(</a:t>
            </a:r>
            <a:r>
              <a:rPr lang="zh-TW" altLang="en-US" dirty="0"/>
              <a:t>包含步長 步高 步速統計分析</a:t>
            </a:r>
            <a:r>
              <a:rPr lang="en-US" altLang="zh-TW" dirty="0"/>
              <a:t>)		(15%)</a:t>
            </a:r>
          </a:p>
          <a:p>
            <a:pPr marL="1200150" lvl="2" indent="-285750">
              <a:buFont typeface="Arial" panose="020B0604020202020204" pitchFamily="34" charset="0"/>
              <a:buChar char="•"/>
            </a:pPr>
            <a:r>
              <a:rPr lang="en-US" altLang="zh-TW" dirty="0"/>
              <a:t>3D</a:t>
            </a:r>
            <a:r>
              <a:rPr lang="zh-TW" altLang="en-US" dirty="0"/>
              <a:t>軌跡圖</a:t>
            </a:r>
            <a:r>
              <a:rPr lang="en-US" altLang="zh-TW" dirty="0"/>
              <a:t>		(10%)</a:t>
            </a:r>
          </a:p>
          <a:p>
            <a:pPr marL="742950" lvl="1" indent="-285750">
              <a:buFont typeface="Arial" panose="020B0604020202020204" pitchFamily="34" charset="0"/>
              <a:buChar char="•"/>
            </a:pPr>
            <a:r>
              <a:rPr lang="en-US" altLang="zh-TW" dirty="0"/>
              <a:t>(10%)</a:t>
            </a:r>
            <a:r>
              <a:rPr lang="zh-TW" altLang="en-US" dirty="0"/>
              <a:t>延伸討論</a:t>
            </a:r>
            <a:endParaRPr lang="en-US" altLang="zh-TW" dirty="0"/>
          </a:p>
        </p:txBody>
      </p:sp>
    </p:spTree>
    <p:extLst>
      <p:ext uri="{BB962C8B-B14F-4D97-AF65-F5344CB8AC3E}">
        <p14:creationId xmlns:p14="http://schemas.microsoft.com/office/powerpoint/2010/main" val="412321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FB1FC10-1F11-4F96-A046-B6A1D5FA15E1}"/>
              </a:ext>
            </a:extLst>
          </p:cNvPr>
          <p:cNvSpPr>
            <a:spLocks noGrp="1"/>
          </p:cNvSpPr>
          <p:nvPr>
            <p:ph type="sldNum" sz="quarter" idx="12"/>
          </p:nvPr>
        </p:nvSpPr>
        <p:spPr/>
        <p:txBody>
          <a:bodyPr/>
          <a:lstStyle/>
          <a:p>
            <a:fld id="{855B8455-EB54-4728-A8B1-3F56393CFB5C}" type="slidenum">
              <a:rPr lang="zh-TW" altLang="en-US" smtClean="0"/>
              <a:t>35</a:t>
            </a:fld>
            <a:endParaRPr lang="zh-TW" altLang="en-US"/>
          </a:p>
        </p:txBody>
      </p:sp>
      <p:sp>
        <p:nvSpPr>
          <p:cNvPr id="5" name="標題 4">
            <a:extLst>
              <a:ext uri="{FF2B5EF4-FFF2-40B4-BE49-F238E27FC236}">
                <a16:creationId xmlns:a16="http://schemas.microsoft.com/office/drawing/2014/main" id="{5F4A91A8-3BFA-5B0A-3FA9-582E3627DFBC}"/>
              </a:ext>
            </a:extLst>
          </p:cNvPr>
          <p:cNvSpPr>
            <a:spLocks noGrp="1"/>
          </p:cNvSpPr>
          <p:nvPr>
            <p:ph type="title"/>
          </p:nvPr>
        </p:nvSpPr>
        <p:spPr/>
        <p:txBody>
          <a:bodyPr/>
          <a:lstStyle/>
          <a:p>
            <a:r>
              <a:rPr lang="zh-TW" altLang="en-US" b="1" dirty="0">
                <a:latin typeface="標楷體" panose="03000509000000000000" pitchFamily="65" charset="-120"/>
                <a:ea typeface="標楷體" panose="03000509000000000000" pitchFamily="65" charset="-120"/>
              </a:rPr>
              <a:t>實驗</a:t>
            </a:r>
            <a:r>
              <a:rPr lang="en-US" altLang="zh-TW" b="1" dirty="0">
                <a:latin typeface="標楷體" panose="03000509000000000000" pitchFamily="65" charset="-120"/>
                <a:ea typeface="標楷體" panose="03000509000000000000" pitchFamily="65" charset="-120"/>
              </a:rPr>
              <a:t>1</a:t>
            </a:r>
            <a:endParaRPr lang="zh-TW" altLang="en-US" b="1" dirty="0">
              <a:latin typeface="標楷體" panose="03000509000000000000" pitchFamily="65" charset="-120"/>
              <a:ea typeface="標楷體" panose="03000509000000000000" pitchFamily="65" charset="-120"/>
            </a:endParaRPr>
          </a:p>
        </p:txBody>
      </p:sp>
      <p:sp>
        <p:nvSpPr>
          <p:cNvPr id="8" name="標題 1">
            <a:extLst>
              <a:ext uri="{FF2B5EF4-FFF2-40B4-BE49-F238E27FC236}">
                <a16:creationId xmlns:a16="http://schemas.microsoft.com/office/drawing/2014/main" id="{537EACD4-3E12-5BD8-1492-23F98EB35ED9}"/>
              </a:ext>
            </a:extLst>
          </p:cNvPr>
          <p:cNvSpPr txBox="1">
            <a:spLocks/>
          </p:cNvSpPr>
          <p:nvPr/>
        </p:nvSpPr>
        <p:spPr>
          <a:xfrm>
            <a:off x="0" y="0"/>
            <a:ext cx="2364420" cy="751939"/>
          </a:xfrm>
          <a:prstGeom prst="rect">
            <a:avLst/>
          </a:prstGeom>
        </p:spPr>
        <p:txBody>
          <a:bodyPr vert="horz" lIns="91440" tIns="45720" rIns="91440" bIns="45720" rtlCol="0" anchor="b">
            <a:normAutofit fontScale="9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TW"/>
              <a:t>Appendix</a:t>
            </a:r>
            <a:endParaRPr lang="zh-TW" altLang="en-US" dirty="0"/>
          </a:p>
        </p:txBody>
      </p:sp>
      <p:pic>
        <p:nvPicPr>
          <p:cNvPr id="36" name="圖片 35">
            <a:extLst>
              <a:ext uri="{FF2B5EF4-FFF2-40B4-BE49-F238E27FC236}">
                <a16:creationId xmlns:a16="http://schemas.microsoft.com/office/drawing/2014/main" id="{F1813142-CDF5-DD06-E067-22E9EE8F90F0}"/>
              </a:ext>
            </a:extLst>
          </p:cNvPr>
          <p:cNvPicPr>
            <a:picLocks noChangeAspect="1"/>
          </p:cNvPicPr>
          <p:nvPr/>
        </p:nvPicPr>
        <p:blipFill>
          <a:blip r:embed="rId2"/>
          <a:stretch>
            <a:fillRect/>
          </a:stretch>
        </p:blipFill>
        <p:spPr>
          <a:xfrm>
            <a:off x="4329484" y="2190207"/>
            <a:ext cx="3840000" cy="2880000"/>
          </a:xfrm>
          <a:prstGeom prst="rect">
            <a:avLst/>
          </a:prstGeom>
        </p:spPr>
      </p:pic>
      <p:cxnSp>
        <p:nvCxnSpPr>
          <p:cNvPr id="14" name="直線單箭頭接點 13">
            <a:extLst>
              <a:ext uri="{FF2B5EF4-FFF2-40B4-BE49-F238E27FC236}">
                <a16:creationId xmlns:a16="http://schemas.microsoft.com/office/drawing/2014/main" id="{6F3E7F5A-9DAD-6CD6-9221-BD617DF4C9BD}"/>
              </a:ext>
            </a:extLst>
          </p:cNvPr>
          <p:cNvCxnSpPr>
            <a:cxnSpLocks/>
          </p:cNvCxnSpPr>
          <p:nvPr/>
        </p:nvCxnSpPr>
        <p:spPr>
          <a:xfrm>
            <a:off x="5300692" y="2355704"/>
            <a:ext cx="948792" cy="19049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1F4FECAD-CDD4-9F1A-D644-5AFAC9D566B7}"/>
              </a:ext>
            </a:extLst>
          </p:cNvPr>
          <p:cNvSpPr txBox="1"/>
          <p:nvPr/>
        </p:nvSpPr>
        <p:spPr>
          <a:xfrm>
            <a:off x="4329484" y="1944988"/>
            <a:ext cx="3557588" cy="369332"/>
          </a:xfrm>
          <a:prstGeom prst="rect">
            <a:avLst/>
          </a:prstGeom>
          <a:noFill/>
        </p:spPr>
        <p:txBody>
          <a:bodyPr wrap="square" rtlCol="0">
            <a:spAutoFit/>
          </a:bodyPr>
          <a:lstStyle/>
          <a:p>
            <a:r>
              <a:rPr lang="zh-TW" altLang="en-US" dirty="0">
                <a:solidFill>
                  <a:srgbClr val="FF0000"/>
                </a:solidFill>
              </a:rPr>
              <a:t>假設速度為</a:t>
            </a:r>
            <a:r>
              <a:rPr lang="en-US" altLang="zh-TW" dirty="0">
                <a:solidFill>
                  <a:srgbClr val="FF0000"/>
                </a:solidFill>
              </a:rPr>
              <a:t>0</a:t>
            </a:r>
            <a:endParaRPr lang="zh-TW" altLang="en-US" dirty="0">
              <a:solidFill>
                <a:srgbClr val="FF0000"/>
              </a:solidFill>
            </a:endParaRPr>
          </a:p>
        </p:txBody>
      </p:sp>
      <p:cxnSp>
        <p:nvCxnSpPr>
          <p:cNvPr id="19" name="直線單箭頭接點 18">
            <a:extLst>
              <a:ext uri="{FF2B5EF4-FFF2-40B4-BE49-F238E27FC236}">
                <a16:creationId xmlns:a16="http://schemas.microsoft.com/office/drawing/2014/main" id="{570A4789-9834-1FD4-BC17-5881EC32B69A}"/>
              </a:ext>
            </a:extLst>
          </p:cNvPr>
          <p:cNvCxnSpPr>
            <a:cxnSpLocks/>
          </p:cNvCxnSpPr>
          <p:nvPr/>
        </p:nvCxnSpPr>
        <p:spPr>
          <a:xfrm>
            <a:off x="6189114" y="2325423"/>
            <a:ext cx="811977" cy="142719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2EA6EE7B-2933-90CE-E5B5-9A23E00E9470}"/>
              </a:ext>
            </a:extLst>
          </p:cNvPr>
          <p:cNvCxnSpPr>
            <a:cxnSpLocks/>
          </p:cNvCxnSpPr>
          <p:nvPr/>
        </p:nvCxnSpPr>
        <p:spPr>
          <a:xfrm>
            <a:off x="4946000" y="2530310"/>
            <a:ext cx="671425" cy="19755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3" name="圖片 42">
            <a:extLst>
              <a:ext uri="{FF2B5EF4-FFF2-40B4-BE49-F238E27FC236}">
                <a16:creationId xmlns:a16="http://schemas.microsoft.com/office/drawing/2014/main" id="{ADD6F2D2-2292-7EC9-BAAE-4184FAE7B250}"/>
              </a:ext>
            </a:extLst>
          </p:cNvPr>
          <p:cNvPicPr>
            <a:picLocks noChangeAspect="1"/>
          </p:cNvPicPr>
          <p:nvPr/>
        </p:nvPicPr>
        <p:blipFill>
          <a:blip r:embed="rId3"/>
          <a:stretch>
            <a:fillRect/>
          </a:stretch>
        </p:blipFill>
        <p:spPr>
          <a:xfrm>
            <a:off x="8461060" y="2190207"/>
            <a:ext cx="3840000" cy="2880000"/>
          </a:xfrm>
          <a:prstGeom prst="rect">
            <a:avLst/>
          </a:prstGeom>
        </p:spPr>
      </p:pic>
      <p:pic>
        <p:nvPicPr>
          <p:cNvPr id="3" name="圖片 2">
            <a:extLst>
              <a:ext uri="{FF2B5EF4-FFF2-40B4-BE49-F238E27FC236}">
                <a16:creationId xmlns:a16="http://schemas.microsoft.com/office/drawing/2014/main" id="{75EED199-B790-420C-A907-28D55F40B8B5}"/>
              </a:ext>
            </a:extLst>
          </p:cNvPr>
          <p:cNvPicPr>
            <a:picLocks noChangeAspect="1"/>
          </p:cNvPicPr>
          <p:nvPr/>
        </p:nvPicPr>
        <p:blipFill>
          <a:blip r:embed="rId4"/>
          <a:stretch>
            <a:fillRect/>
          </a:stretch>
        </p:blipFill>
        <p:spPr>
          <a:xfrm>
            <a:off x="577952" y="2310550"/>
            <a:ext cx="3343553" cy="2765564"/>
          </a:xfrm>
          <a:prstGeom prst="rect">
            <a:avLst/>
          </a:prstGeom>
        </p:spPr>
      </p:pic>
      <p:sp>
        <p:nvSpPr>
          <p:cNvPr id="17" name="文字方塊 16">
            <a:extLst>
              <a:ext uri="{FF2B5EF4-FFF2-40B4-BE49-F238E27FC236}">
                <a16:creationId xmlns:a16="http://schemas.microsoft.com/office/drawing/2014/main" id="{AC3AA1C6-9996-46C9-8091-9AB6E1EA4946}"/>
              </a:ext>
            </a:extLst>
          </p:cNvPr>
          <p:cNvSpPr txBox="1"/>
          <p:nvPr/>
        </p:nvSpPr>
        <p:spPr>
          <a:xfrm>
            <a:off x="771896" y="5315426"/>
            <a:ext cx="3557588" cy="923330"/>
          </a:xfrm>
          <a:prstGeom prst="rect">
            <a:avLst/>
          </a:prstGeom>
          <a:noFill/>
        </p:spPr>
        <p:txBody>
          <a:bodyPr wrap="square" rtlCol="0">
            <a:spAutoFit/>
          </a:bodyPr>
          <a:lstStyle/>
          <a:p>
            <a:r>
              <a:rPr lang="zh-TW" altLang="en-US" dirty="0">
                <a:solidFill>
                  <a:srgbClr val="FF0000"/>
                </a:solidFill>
              </a:rPr>
              <a:t>起始加速度應為</a:t>
            </a:r>
            <a:r>
              <a:rPr lang="en-US" altLang="zh-TW" dirty="0">
                <a:solidFill>
                  <a:srgbClr val="FF0000"/>
                </a:solidFill>
              </a:rPr>
              <a:t>0</a:t>
            </a:r>
          </a:p>
          <a:p>
            <a:r>
              <a:rPr lang="zh-TW" altLang="en-US" dirty="0">
                <a:solidFill>
                  <a:srgbClr val="FF0000"/>
                </a:solidFill>
              </a:rPr>
              <a:t>有時候經過六面校正還是會有</a:t>
            </a:r>
            <a:r>
              <a:rPr lang="en-US" altLang="zh-TW" dirty="0">
                <a:solidFill>
                  <a:srgbClr val="FF0000"/>
                </a:solidFill>
              </a:rPr>
              <a:t>Bias</a:t>
            </a:r>
          </a:p>
          <a:p>
            <a:r>
              <a:rPr lang="zh-TW" altLang="en-US" dirty="0">
                <a:solidFill>
                  <a:srgbClr val="FF0000"/>
                </a:solidFill>
              </a:rPr>
              <a:t>要再減掉</a:t>
            </a:r>
            <a:r>
              <a:rPr lang="en-US" altLang="zh-TW" dirty="0">
                <a:solidFill>
                  <a:srgbClr val="FF0000"/>
                </a:solidFill>
              </a:rPr>
              <a:t>Bias</a:t>
            </a:r>
            <a:r>
              <a:rPr lang="zh-TW" altLang="en-US" dirty="0">
                <a:solidFill>
                  <a:srgbClr val="FF0000"/>
                </a:solidFill>
              </a:rPr>
              <a:t>修正至</a:t>
            </a:r>
            <a:r>
              <a:rPr lang="en-US" altLang="zh-TW" dirty="0">
                <a:solidFill>
                  <a:srgbClr val="FF0000"/>
                </a:solidFill>
              </a:rPr>
              <a:t>0</a:t>
            </a:r>
            <a:endParaRPr lang="zh-TW" altLang="en-US" dirty="0">
              <a:solidFill>
                <a:srgbClr val="FF0000"/>
              </a:solidFill>
            </a:endParaRPr>
          </a:p>
        </p:txBody>
      </p:sp>
      <p:cxnSp>
        <p:nvCxnSpPr>
          <p:cNvPr id="13" name="直線單箭頭接點 12">
            <a:extLst>
              <a:ext uri="{FF2B5EF4-FFF2-40B4-BE49-F238E27FC236}">
                <a16:creationId xmlns:a16="http://schemas.microsoft.com/office/drawing/2014/main" id="{488C0E74-7B46-F8D1-5FF4-2F04F95F291E}"/>
              </a:ext>
            </a:extLst>
          </p:cNvPr>
          <p:cNvCxnSpPr>
            <a:cxnSpLocks/>
          </p:cNvCxnSpPr>
          <p:nvPr/>
        </p:nvCxnSpPr>
        <p:spPr>
          <a:xfrm flipH="1" flipV="1">
            <a:off x="1348740" y="3886200"/>
            <a:ext cx="125730" cy="1417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239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CF4E14-AF55-4591-BA8A-970A31307339}"/>
              </a:ext>
            </a:extLst>
          </p:cNvPr>
          <p:cNvSpPr>
            <a:spLocks noGrp="1"/>
          </p:cNvSpPr>
          <p:nvPr>
            <p:ph type="title"/>
          </p:nvPr>
        </p:nvSpPr>
        <p:spPr/>
        <p:txBody>
          <a:bodyPr/>
          <a:lstStyle/>
          <a:p>
            <a:r>
              <a:rPr lang="zh-TW" altLang="en-US" b="1" dirty="0">
                <a:latin typeface="標楷體" panose="03000509000000000000" pitchFamily="65" charset="-120"/>
                <a:ea typeface="標楷體" panose="03000509000000000000" pitchFamily="65" charset="-120"/>
              </a:rPr>
              <a:t>實驗</a:t>
            </a:r>
            <a:r>
              <a:rPr lang="en-US" altLang="zh-TW" b="1" dirty="0">
                <a:latin typeface="標楷體" panose="03000509000000000000" pitchFamily="65" charset="-120"/>
                <a:ea typeface="標楷體" panose="03000509000000000000" pitchFamily="65" charset="-120"/>
              </a:rPr>
              <a:t>2-Calibration</a:t>
            </a:r>
            <a:endParaRPr lang="zh-TW" altLang="en-US" b="1" dirty="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9FB1FC10-1F11-4F96-A046-B6A1D5FA15E1}"/>
              </a:ext>
            </a:extLst>
          </p:cNvPr>
          <p:cNvSpPr>
            <a:spLocks noGrp="1"/>
          </p:cNvSpPr>
          <p:nvPr>
            <p:ph type="sldNum" sz="quarter" idx="12"/>
          </p:nvPr>
        </p:nvSpPr>
        <p:spPr/>
        <p:txBody>
          <a:bodyPr/>
          <a:lstStyle/>
          <a:p>
            <a:fld id="{855B8455-EB54-4728-A8B1-3F56393CFB5C}" type="slidenum">
              <a:rPr lang="zh-TW" altLang="en-US" smtClean="0"/>
              <a:t>36</a:t>
            </a:fld>
            <a:endParaRPr lang="zh-TW" altLang="en-US"/>
          </a:p>
        </p:txBody>
      </p:sp>
      <p:pic>
        <p:nvPicPr>
          <p:cNvPr id="8" name="圖片 7">
            <a:extLst>
              <a:ext uri="{FF2B5EF4-FFF2-40B4-BE49-F238E27FC236}">
                <a16:creationId xmlns:a16="http://schemas.microsoft.com/office/drawing/2014/main" id="{1D03E155-2653-03DC-5E54-9589D7FEF3E3}"/>
              </a:ext>
            </a:extLst>
          </p:cNvPr>
          <p:cNvPicPr>
            <a:picLocks noChangeAspect="1"/>
          </p:cNvPicPr>
          <p:nvPr/>
        </p:nvPicPr>
        <p:blipFill>
          <a:blip r:embed="rId2"/>
          <a:stretch>
            <a:fillRect/>
          </a:stretch>
        </p:blipFill>
        <p:spPr>
          <a:xfrm>
            <a:off x="6478169" y="1737360"/>
            <a:ext cx="5334000" cy="4000500"/>
          </a:xfrm>
          <a:prstGeom prst="rect">
            <a:avLst/>
          </a:prstGeom>
        </p:spPr>
      </p:pic>
      <p:pic>
        <p:nvPicPr>
          <p:cNvPr id="11" name="圖片 10">
            <a:extLst>
              <a:ext uri="{FF2B5EF4-FFF2-40B4-BE49-F238E27FC236}">
                <a16:creationId xmlns:a16="http://schemas.microsoft.com/office/drawing/2014/main" id="{7B91DBCE-5F4B-D61B-0499-B29DBFD4F4A8}"/>
              </a:ext>
            </a:extLst>
          </p:cNvPr>
          <p:cNvPicPr>
            <a:picLocks noChangeAspect="1"/>
          </p:cNvPicPr>
          <p:nvPr/>
        </p:nvPicPr>
        <p:blipFill>
          <a:blip r:embed="rId3"/>
          <a:stretch>
            <a:fillRect/>
          </a:stretch>
        </p:blipFill>
        <p:spPr>
          <a:xfrm>
            <a:off x="1097280" y="5737860"/>
            <a:ext cx="8383170" cy="562053"/>
          </a:xfrm>
          <a:prstGeom prst="rect">
            <a:avLst/>
          </a:prstGeom>
        </p:spPr>
      </p:pic>
      <p:pic>
        <p:nvPicPr>
          <p:cNvPr id="3" name="圖片 2">
            <a:extLst>
              <a:ext uri="{FF2B5EF4-FFF2-40B4-BE49-F238E27FC236}">
                <a16:creationId xmlns:a16="http://schemas.microsoft.com/office/drawing/2014/main" id="{D3476646-8884-0575-B6CA-A78876EEA9B4}"/>
              </a:ext>
            </a:extLst>
          </p:cNvPr>
          <p:cNvPicPr>
            <a:picLocks noChangeAspect="1"/>
          </p:cNvPicPr>
          <p:nvPr/>
        </p:nvPicPr>
        <p:blipFill>
          <a:blip r:embed="rId4"/>
          <a:stretch>
            <a:fillRect/>
          </a:stretch>
        </p:blipFill>
        <p:spPr>
          <a:xfrm>
            <a:off x="1097280" y="2099959"/>
            <a:ext cx="2946767" cy="2471057"/>
          </a:xfrm>
          <a:prstGeom prst="rect">
            <a:avLst/>
          </a:prstGeom>
        </p:spPr>
      </p:pic>
      <p:cxnSp>
        <p:nvCxnSpPr>
          <p:cNvPr id="5" name="直線單箭頭接點 4">
            <a:extLst>
              <a:ext uri="{FF2B5EF4-FFF2-40B4-BE49-F238E27FC236}">
                <a16:creationId xmlns:a16="http://schemas.microsoft.com/office/drawing/2014/main" id="{AC48AAE3-1AAE-2880-DEA7-B1EAB0AF2283}"/>
              </a:ext>
            </a:extLst>
          </p:cNvPr>
          <p:cNvCxnSpPr>
            <a:cxnSpLocks/>
            <a:stCxn id="3" idx="2"/>
          </p:cNvCxnSpPr>
          <p:nvPr/>
        </p:nvCxnSpPr>
        <p:spPr>
          <a:xfrm>
            <a:off x="2570664" y="4571016"/>
            <a:ext cx="0" cy="11668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173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CF4E14-AF55-4591-BA8A-970A31307339}"/>
              </a:ext>
            </a:extLst>
          </p:cNvPr>
          <p:cNvSpPr>
            <a:spLocks noGrp="1"/>
          </p:cNvSpPr>
          <p:nvPr>
            <p:ph type="title"/>
          </p:nvPr>
        </p:nvSpPr>
        <p:spPr/>
        <p:txBody>
          <a:bodyPr/>
          <a:lstStyle/>
          <a:p>
            <a:r>
              <a:rPr lang="zh-TW" altLang="en-US" b="1" dirty="0">
                <a:latin typeface="標楷體" panose="03000509000000000000" pitchFamily="65" charset="-120"/>
                <a:ea typeface="標楷體" panose="03000509000000000000" pitchFamily="65" charset="-120"/>
              </a:rPr>
              <a:t>實驗</a:t>
            </a:r>
            <a:r>
              <a:rPr lang="en-US" altLang="zh-TW" b="1" dirty="0">
                <a:latin typeface="標楷體" panose="03000509000000000000" pitchFamily="65" charset="-120"/>
                <a:ea typeface="標楷體" panose="03000509000000000000" pitchFamily="65" charset="-120"/>
              </a:rPr>
              <a:t>2-</a:t>
            </a:r>
            <a:r>
              <a:rPr lang="zh-TW" altLang="en-US" b="1" dirty="0">
                <a:latin typeface="標楷體" panose="03000509000000000000" pitchFamily="65" charset="-120"/>
                <a:ea typeface="標楷體" panose="03000509000000000000" pitchFamily="65" charset="-120"/>
              </a:rPr>
              <a:t>步態分析</a:t>
            </a:r>
          </a:p>
        </p:txBody>
      </p:sp>
      <p:sp>
        <p:nvSpPr>
          <p:cNvPr id="4" name="投影片編號版面配置區 3">
            <a:extLst>
              <a:ext uri="{FF2B5EF4-FFF2-40B4-BE49-F238E27FC236}">
                <a16:creationId xmlns:a16="http://schemas.microsoft.com/office/drawing/2014/main" id="{9FB1FC10-1F11-4F96-A046-B6A1D5FA15E1}"/>
              </a:ext>
            </a:extLst>
          </p:cNvPr>
          <p:cNvSpPr>
            <a:spLocks noGrp="1"/>
          </p:cNvSpPr>
          <p:nvPr>
            <p:ph type="sldNum" sz="quarter" idx="12"/>
          </p:nvPr>
        </p:nvSpPr>
        <p:spPr/>
        <p:txBody>
          <a:bodyPr/>
          <a:lstStyle/>
          <a:p>
            <a:fld id="{855B8455-EB54-4728-A8B1-3F56393CFB5C}" type="slidenum">
              <a:rPr lang="zh-TW" altLang="en-US" smtClean="0"/>
              <a:t>37</a:t>
            </a:fld>
            <a:endParaRPr lang="zh-TW" altLang="en-US"/>
          </a:p>
        </p:txBody>
      </p:sp>
      <p:pic>
        <p:nvPicPr>
          <p:cNvPr id="8" name="圖片 7">
            <a:extLst>
              <a:ext uri="{FF2B5EF4-FFF2-40B4-BE49-F238E27FC236}">
                <a16:creationId xmlns:a16="http://schemas.microsoft.com/office/drawing/2014/main" id="{F3C91EA7-8FF1-4871-8EBB-D50C4591138D}"/>
              </a:ext>
            </a:extLst>
          </p:cNvPr>
          <p:cNvPicPr>
            <a:picLocks noChangeAspect="1"/>
          </p:cNvPicPr>
          <p:nvPr/>
        </p:nvPicPr>
        <p:blipFill>
          <a:blip r:embed="rId2"/>
          <a:stretch>
            <a:fillRect/>
          </a:stretch>
        </p:blipFill>
        <p:spPr>
          <a:xfrm>
            <a:off x="1129452" y="3729790"/>
            <a:ext cx="2950231" cy="2330080"/>
          </a:xfrm>
          <a:prstGeom prst="rect">
            <a:avLst/>
          </a:prstGeom>
        </p:spPr>
      </p:pic>
      <p:pic>
        <p:nvPicPr>
          <p:cNvPr id="10" name="圖片 9">
            <a:extLst>
              <a:ext uri="{FF2B5EF4-FFF2-40B4-BE49-F238E27FC236}">
                <a16:creationId xmlns:a16="http://schemas.microsoft.com/office/drawing/2014/main" id="{D30F80AC-C422-447A-A0C8-B4E046C4C96F}"/>
              </a:ext>
            </a:extLst>
          </p:cNvPr>
          <p:cNvPicPr>
            <a:picLocks noChangeAspect="1"/>
          </p:cNvPicPr>
          <p:nvPr/>
        </p:nvPicPr>
        <p:blipFill>
          <a:blip r:embed="rId3"/>
          <a:stretch>
            <a:fillRect/>
          </a:stretch>
        </p:blipFill>
        <p:spPr>
          <a:xfrm>
            <a:off x="7210014" y="3729790"/>
            <a:ext cx="2477814" cy="1952217"/>
          </a:xfrm>
          <a:prstGeom prst="rect">
            <a:avLst/>
          </a:prstGeom>
        </p:spPr>
      </p:pic>
      <p:pic>
        <p:nvPicPr>
          <p:cNvPr id="11" name="圖片 10">
            <a:extLst>
              <a:ext uri="{FF2B5EF4-FFF2-40B4-BE49-F238E27FC236}">
                <a16:creationId xmlns:a16="http://schemas.microsoft.com/office/drawing/2014/main" id="{E2C89850-D1F4-4669-A441-CFA50FB57404}"/>
              </a:ext>
            </a:extLst>
          </p:cNvPr>
          <p:cNvPicPr>
            <a:picLocks noChangeAspect="1"/>
          </p:cNvPicPr>
          <p:nvPr/>
        </p:nvPicPr>
        <p:blipFill>
          <a:blip r:embed="rId4"/>
          <a:stretch>
            <a:fillRect/>
          </a:stretch>
        </p:blipFill>
        <p:spPr>
          <a:xfrm>
            <a:off x="4558763" y="3763588"/>
            <a:ext cx="2436564" cy="1952217"/>
          </a:xfrm>
          <a:prstGeom prst="rect">
            <a:avLst/>
          </a:prstGeom>
        </p:spPr>
      </p:pic>
      <p:sp>
        <p:nvSpPr>
          <p:cNvPr id="12" name="文字方塊 11">
            <a:extLst>
              <a:ext uri="{FF2B5EF4-FFF2-40B4-BE49-F238E27FC236}">
                <a16:creationId xmlns:a16="http://schemas.microsoft.com/office/drawing/2014/main" id="{B754F46B-61C7-47ED-B4E3-1423EF6997D3}"/>
              </a:ext>
            </a:extLst>
          </p:cNvPr>
          <p:cNvSpPr txBox="1"/>
          <p:nvPr/>
        </p:nvSpPr>
        <p:spPr>
          <a:xfrm>
            <a:off x="5267708" y="3322167"/>
            <a:ext cx="101867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重力軸</a:t>
            </a:r>
          </a:p>
        </p:txBody>
      </p:sp>
      <p:sp>
        <p:nvSpPr>
          <p:cNvPr id="13" name="文字方塊 12">
            <a:extLst>
              <a:ext uri="{FF2B5EF4-FFF2-40B4-BE49-F238E27FC236}">
                <a16:creationId xmlns:a16="http://schemas.microsoft.com/office/drawing/2014/main" id="{5BABB769-7F09-41D6-AD30-06B32E6AA520}"/>
              </a:ext>
            </a:extLst>
          </p:cNvPr>
          <p:cNvSpPr txBox="1"/>
          <p:nvPr/>
        </p:nvSpPr>
        <p:spPr>
          <a:xfrm>
            <a:off x="7939584" y="3322167"/>
            <a:ext cx="101867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前進軸</a:t>
            </a:r>
          </a:p>
        </p:txBody>
      </p:sp>
      <p:sp>
        <p:nvSpPr>
          <p:cNvPr id="15" name="文字方塊 14">
            <a:extLst>
              <a:ext uri="{FF2B5EF4-FFF2-40B4-BE49-F238E27FC236}">
                <a16:creationId xmlns:a16="http://schemas.microsoft.com/office/drawing/2014/main" id="{FB0508D0-2EB1-4E58-9AB9-581001105EA0}"/>
              </a:ext>
            </a:extLst>
          </p:cNvPr>
          <p:cNvSpPr txBox="1"/>
          <p:nvPr/>
        </p:nvSpPr>
        <p:spPr>
          <a:xfrm>
            <a:off x="2247948" y="3322167"/>
            <a:ext cx="713237"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角度</a:t>
            </a:r>
          </a:p>
        </p:txBody>
      </p:sp>
      <p:sp>
        <p:nvSpPr>
          <p:cNvPr id="17" name="文字方塊 16">
            <a:extLst>
              <a:ext uri="{FF2B5EF4-FFF2-40B4-BE49-F238E27FC236}">
                <a16:creationId xmlns:a16="http://schemas.microsoft.com/office/drawing/2014/main" id="{E1F2504D-FBF8-4EC0-8825-2E2844CC0F6E}"/>
              </a:ext>
            </a:extLst>
          </p:cNvPr>
          <p:cNvSpPr txBox="1"/>
          <p:nvPr/>
        </p:nvSpPr>
        <p:spPr>
          <a:xfrm>
            <a:off x="4500942" y="5826186"/>
            <a:ext cx="6711541" cy="523220"/>
          </a:xfrm>
          <a:prstGeom prst="rect">
            <a:avLst/>
          </a:prstGeom>
          <a:noFill/>
        </p:spPr>
        <p:txBody>
          <a:bodyPr wrap="square" rtlCol="0">
            <a:spAutoFit/>
          </a:bodyPr>
          <a:lstStyle/>
          <a:p>
            <a:r>
              <a:rPr lang="zh-TW" altLang="en-US" sz="1400" dirty="0"/>
              <a:t>紅線是旋轉前因為擺歪導致重力軸沒有量到</a:t>
            </a:r>
            <a:r>
              <a:rPr lang="en-US" altLang="zh-TW" sz="1400" dirty="0"/>
              <a:t>1g</a:t>
            </a:r>
            <a:r>
              <a:rPr lang="zh-TW" altLang="en-US" sz="1400" dirty="0"/>
              <a:t>而是</a:t>
            </a:r>
            <a:r>
              <a:rPr lang="en-US" altLang="zh-TW" sz="1400" dirty="0"/>
              <a:t>0.5g</a:t>
            </a:r>
          </a:p>
          <a:p>
            <a:r>
              <a:rPr lang="zh-TW" altLang="en-US" sz="1400" dirty="0"/>
              <a:t>而藍線是經過旋轉後的加速度量到</a:t>
            </a:r>
            <a:r>
              <a:rPr lang="en-US" altLang="zh-TW" sz="1400" dirty="0"/>
              <a:t>1g</a:t>
            </a:r>
            <a:r>
              <a:rPr lang="zh-TW" altLang="en-US" sz="1400" dirty="0"/>
              <a:t>左右的加速度</a:t>
            </a:r>
            <a:r>
              <a:rPr lang="en-US" altLang="zh-TW" sz="1400" dirty="0"/>
              <a:t>,</a:t>
            </a:r>
            <a:r>
              <a:rPr lang="zh-TW" altLang="en-US" sz="1400" dirty="0"/>
              <a:t>因此可以確定座標轉換成功</a:t>
            </a:r>
            <a:endParaRPr lang="en-US" altLang="zh-TW" sz="1400" dirty="0"/>
          </a:p>
        </p:txBody>
      </p:sp>
      <p:sp>
        <p:nvSpPr>
          <p:cNvPr id="18" name="文字方塊 17">
            <a:extLst>
              <a:ext uri="{FF2B5EF4-FFF2-40B4-BE49-F238E27FC236}">
                <a16:creationId xmlns:a16="http://schemas.microsoft.com/office/drawing/2014/main" id="{777F6E25-71F6-42EE-8113-33B5ACAA3EDD}"/>
              </a:ext>
            </a:extLst>
          </p:cNvPr>
          <p:cNvSpPr txBox="1"/>
          <p:nvPr/>
        </p:nvSpPr>
        <p:spPr>
          <a:xfrm>
            <a:off x="1269379" y="1883432"/>
            <a:ext cx="7473568"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步高可以藉由定義的一步內位移最大峰值求得</a:t>
            </a:r>
            <a:endParaRPr lang="en-US" altLang="zh-TW"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步長可以藉由前後兩步的</a:t>
            </a:r>
            <a:r>
              <a:rPr lang="en-US" altLang="zh-TW" dirty="0">
                <a:latin typeface="標楷體" panose="03000509000000000000" pitchFamily="65" charset="-120"/>
                <a:ea typeface="標楷體" panose="03000509000000000000" pitchFamily="65" charset="-120"/>
              </a:rPr>
              <a:t>Stance Phase</a:t>
            </a:r>
            <a:r>
              <a:rPr lang="zh-TW" altLang="en-US" dirty="0">
                <a:latin typeface="標楷體" panose="03000509000000000000" pitchFamily="65" charset="-120"/>
                <a:ea typeface="標楷體" panose="03000509000000000000" pitchFamily="65" charset="-120"/>
              </a:rPr>
              <a:t>位移差或區間內速度面積求得</a:t>
            </a:r>
          </a:p>
        </p:txBody>
      </p:sp>
      <p:sp>
        <p:nvSpPr>
          <p:cNvPr id="19" name="文字方塊 18">
            <a:extLst>
              <a:ext uri="{FF2B5EF4-FFF2-40B4-BE49-F238E27FC236}">
                <a16:creationId xmlns:a16="http://schemas.microsoft.com/office/drawing/2014/main" id="{49A19351-1B39-43CC-AB6F-C92F0FE244ED}"/>
              </a:ext>
            </a:extLst>
          </p:cNvPr>
          <p:cNvSpPr txBox="1"/>
          <p:nvPr/>
        </p:nvSpPr>
        <p:spPr>
          <a:xfrm>
            <a:off x="1269379" y="2664355"/>
            <a:ext cx="2348116" cy="523220"/>
          </a:xfrm>
          <a:prstGeom prst="rect">
            <a:avLst/>
          </a:prstGeom>
          <a:noFill/>
        </p:spPr>
        <p:txBody>
          <a:bodyPr wrap="square" rtlCol="0">
            <a:spAutoFit/>
          </a:bodyPr>
          <a:lstStyle/>
          <a:p>
            <a:r>
              <a:rPr lang="zh-TW" altLang="en-US" sz="2800" b="1" dirty="0">
                <a:latin typeface="標楷體" panose="03000509000000000000" pitchFamily="65" charset="-120"/>
                <a:ea typeface="標楷體" panose="03000509000000000000" pitchFamily="65" charset="-120"/>
              </a:rPr>
              <a:t>座標轉換實驗</a:t>
            </a:r>
          </a:p>
        </p:txBody>
      </p:sp>
    </p:spTree>
    <p:extLst>
      <p:ext uri="{BB962C8B-B14F-4D97-AF65-F5344CB8AC3E}">
        <p14:creationId xmlns:p14="http://schemas.microsoft.com/office/powerpoint/2010/main" val="1077907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p:txBody>
          <a:bodyPr/>
          <a:lstStyle/>
          <a:p>
            <a:fld id="{855B8455-EB54-4728-A8B1-3F56393CFB5C}" type="slidenum">
              <a:rPr lang="zh-TW" altLang="en-US" smtClean="0"/>
              <a:t>38</a:t>
            </a:fld>
            <a:endParaRPr lang="zh-TW" altLang="en-US"/>
          </a:p>
        </p:txBody>
      </p:sp>
      <p:sp>
        <p:nvSpPr>
          <p:cNvPr id="5" name="標題 1">
            <a:extLst>
              <a:ext uri="{FF2B5EF4-FFF2-40B4-BE49-F238E27FC236}">
                <a16:creationId xmlns:a16="http://schemas.microsoft.com/office/drawing/2014/main" id="{87FB96CB-F04D-4826-B888-DF031A2F446F}"/>
              </a:ext>
            </a:extLst>
          </p:cNvPr>
          <p:cNvSpPr>
            <a:spLocks noGrp="1"/>
          </p:cNvSpPr>
          <p:nvPr>
            <p:ph type="title"/>
          </p:nvPr>
        </p:nvSpPr>
        <p:spPr>
          <a:xfrm>
            <a:off x="1096963" y="287338"/>
            <a:ext cx="10058400" cy="1449387"/>
          </a:xfrm>
        </p:spPr>
        <p:txBody>
          <a:bodyPr/>
          <a:lstStyle/>
          <a:p>
            <a:r>
              <a:rPr lang="en-US" altLang="zh-TW" b="1" dirty="0">
                <a:latin typeface="標楷體" panose="03000509000000000000" pitchFamily="65" charset="-120"/>
                <a:ea typeface="標楷體" panose="03000509000000000000" pitchFamily="65" charset="-120"/>
              </a:rPr>
              <a:t>AHRS</a:t>
            </a:r>
            <a:endParaRPr lang="zh-TW" altLang="en-US"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570C2D0C-FDE8-4862-9262-8876CCDA217F}"/>
              </a:ext>
            </a:extLst>
          </p:cNvPr>
          <p:cNvSpPr txBox="1"/>
          <p:nvPr/>
        </p:nvSpPr>
        <p:spPr>
          <a:xfrm>
            <a:off x="1287547" y="1897355"/>
            <a:ext cx="9867816" cy="923330"/>
          </a:xfrm>
          <a:prstGeom prst="rect">
            <a:avLst/>
          </a:prstGeom>
          <a:noFill/>
        </p:spPr>
        <p:txBody>
          <a:bodyPr wrap="square" rtlCol="0">
            <a:spAutoFit/>
          </a:bodyPr>
          <a:lstStyle/>
          <a:p>
            <a:pPr>
              <a:lnSpc>
                <a:spcPct val="100000"/>
              </a:lnSpc>
            </a:pPr>
            <a:r>
              <a:rPr lang="zh-TW" altLang="en-US" dirty="0"/>
              <a:t>提供另外的座標旋轉演算法給同學參考</a:t>
            </a:r>
            <a:br>
              <a:rPr lang="en-US" altLang="zh-TW" dirty="0"/>
            </a:br>
            <a:r>
              <a:rPr lang="en-US" altLang="zh-TW" dirty="0"/>
              <a:t>AHRS</a:t>
            </a:r>
            <a:r>
              <a:rPr lang="zh-TW" altLang="en-US" dirty="0"/>
              <a:t>全名為</a:t>
            </a:r>
            <a:r>
              <a:rPr lang="en-US" altLang="zh-TW" dirty="0"/>
              <a:t>Attitude and Heading Reference System(</a:t>
            </a:r>
            <a:r>
              <a:rPr lang="zh-TW" altLang="en-US" dirty="0"/>
              <a:t>姿態航向參考系統</a:t>
            </a:r>
            <a:r>
              <a:rPr lang="en-US" altLang="zh-TW" dirty="0"/>
              <a:t>)</a:t>
            </a:r>
          </a:p>
          <a:p>
            <a:pPr>
              <a:lnSpc>
                <a:spcPct val="100000"/>
              </a:lnSpc>
            </a:pPr>
            <a:r>
              <a:rPr lang="zh-TW" altLang="en-US" dirty="0"/>
              <a:t>原理是藉由快速互補濾波器</a:t>
            </a:r>
            <a:r>
              <a:rPr lang="en-US" altLang="zh-TW" dirty="0"/>
              <a:t>(FCF)</a:t>
            </a:r>
            <a:r>
              <a:rPr lang="zh-TW" altLang="en-US" dirty="0"/>
              <a:t>融合了加速度和陀螺儀的角速度去推算三維的旋轉角度</a:t>
            </a:r>
            <a:endParaRPr lang="en-US" altLang="zh-TW" dirty="0"/>
          </a:p>
        </p:txBody>
      </p:sp>
      <p:pic>
        <p:nvPicPr>
          <p:cNvPr id="14" name="圖片 13">
            <a:extLst>
              <a:ext uri="{FF2B5EF4-FFF2-40B4-BE49-F238E27FC236}">
                <a16:creationId xmlns:a16="http://schemas.microsoft.com/office/drawing/2014/main" id="{053BDE2B-196A-4E4D-B43E-1FD85B62ABBA}"/>
              </a:ext>
            </a:extLst>
          </p:cNvPr>
          <p:cNvPicPr>
            <a:picLocks noChangeAspect="1"/>
          </p:cNvPicPr>
          <p:nvPr/>
        </p:nvPicPr>
        <p:blipFill>
          <a:blip r:embed="rId2"/>
          <a:stretch>
            <a:fillRect/>
          </a:stretch>
        </p:blipFill>
        <p:spPr>
          <a:xfrm>
            <a:off x="1096963" y="3477581"/>
            <a:ext cx="5025250" cy="1199007"/>
          </a:xfrm>
          <a:prstGeom prst="rect">
            <a:avLst/>
          </a:prstGeom>
        </p:spPr>
      </p:pic>
      <p:pic>
        <p:nvPicPr>
          <p:cNvPr id="15" name="圖片 14">
            <a:extLst>
              <a:ext uri="{FF2B5EF4-FFF2-40B4-BE49-F238E27FC236}">
                <a16:creationId xmlns:a16="http://schemas.microsoft.com/office/drawing/2014/main" id="{0A0F62F8-0FBB-4869-B30B-33F6811E4EAC}"/>
              </a:ext>
            </a:extLst>
          </p:cNvPr>
          <p:cNvPicPr>
            <a:picLocks noChangeAspect="1"/>
          </p:cNvPicPr>
          <p:nvPr/>
        </p:nvPicPr>
        <p:blipFill>
          <a:blip r:embed="rId3"/>
          <a:stretch>
            <a:fillRect/>
          </a:stretch>
        </p:blipFill>
        <p:spPr>
          <a:xfrm>
            <a:off x="7045540" y="2981316"/>
            <a:ext cx="2962275" cy="2933700"/>
          </a:xfrm>
          <a:prstGeom prst="rect">
            <a:avLst/>
          </a:prstGeom>
        </p:spPr>
      </p:pic>
    </p:spTree>
    <p:extLst>
      <p:ext uri="{BB962C8B-B14F-4D97-AF65-F5344CB8AC3E}">
        <p14:creationId xmlns:p14="http://schemas.microsoft.com/office/powerpoint/2010/main" val="825384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369822-EFFB-4C5C-BBE2-EA2CEB9E5257}"/>
              </a:ext>
            </a:extLst>
          </p:cNvPr>
          <p:cNvSpPr>
            <a:spLocks noGrp="1"/>
          </p:cNvSpPr>
          <p:nvPr>
            <p:ph type="sldNum" sz="quarter" idx="12"/>
          </p:nvPr>
        </p:nvSpPr>
        <p:spPr/>
        <p:txBody>
          <a:bodyPr/>
          <a:lstStyle/>
          <a:p>
            <a:fld id="{855B8455-EB54-4728-A8B1-3F56393CFB5C}" type="slidenum">
              <a:rPr lang="zh-TW" altLang="en-US" smtClean="0"/>
              <a:t>39</a:t>
            </a:fld>
            <a:endParaRPr lang="zh-TW" altLang="en-US"/>
          </a:p>
        </p:txBody>
      </p:sp>
      <p:sp>
        <p:nvSpPr>
          <p:cNvPr id="9" name="文字方塊 8">
            <a:extLst>
              <a:ext uri="{FF2B5EF4-FFF2-40B4-BE49-F238E27FC236}">
                <a16:creationId xmlns:a16="http://schemas.microsoft.com/office/drawing/2014/main" id="{570C2D0C-FDE8-4862-9262-8876CCDA217F}"/>
              </a:ext>
            </a:extLst>
          </p:cNvPr>
          <p:cNvSpPr txBox="1"/>
          <p:nvPr/>
        </p:nvSpPr>
        <p:spPr>
          <a:xfrm>
            <a:off x="1234377" y="1919653"/>
            <a:ext cx="9867816" cy="646331"/>
          </a:xfrm>
          <a:prstGeom prst="rect">
            <a:avLst/>
          </a:prstGeom>
          <a:noFill/>
        </p:spPr>
        <p:txBody>
          <a:bodyPr wrap="square" rtlCol="0">
            <a:spAutoFit/>
          </a:bodyPr>
          <a:lstStyle/>
          <a:p>
            <a:pPr>
              <a:lnSpc>
                <a:spcPct val="100000"/>
              </a:lnSpc>
            </a:pPr>
            <a:r>
              <a:rPr lang="zh-TW" altLang="en-US" dirty="0"/>
              <a:t>並透過四元數表示地旋轉角度去進行加速度軸向的旋轉</a:t>
            </a:r>
            <a:endParaRPr lang="en-US" altLang="zh-TW" dirty="0"/>
          </a:p>
          <a:p>
            <a:pPr>
              <a:lnSpc>
                <a:spcPct val="100000"/>
              </a:lnSpc>
            </a:pPr>
            <a:r>
              <a:rPr lang="zh-TW" altLang="en-US" dirty="0"/>
              <a:t>有興趣的同學可參考下列</a:t>
            </a:r>
            <a:r>
              <a:rPr lang="en-US" altLang="zh-TW" dirty="0"/>
              <a:t>paper</a:t>
            </a:r>
            <a:r>
              <a:rPr lang="zh-TW" altLang="en-US" dirty="0"/>
              <a:t>並在報告中進行討論</a:t>
            </a:r>
            <a:endParaRPr lang="en-US" altLang="zh-TW" dirty="0"/>
          </a:p>
        </p:txBody>
      </p:sp>
      <p:pic>
        <p:nvPicPr>
          <p:cNvPr id="10" name="圖片 9">
            <a:extLst>
              <a:ext uri="{FF2B5EF4-FFF2-40B4-BE49-F238E27FC236}">
                <a16:creationId xmlns:a16="http://schemas.microsoft.com/office/drawing/2014/main" id="{7AF9D155-E78A-4F6E-B39E-53FA029D51B8}"/>
              </a:ext>
            </a:extLst>
          </p:cNvPr>
          <p:cNvPicPr>
            <a:picLocks noChangeAspect="1"/>
          </p:cNvPicPr>
          <p:nvPr/>
        </p:nvPicPr>
        <p:blipFill>
          <a:blip r:embed="rId2"/>
          <a:stretch>
            <a:fillRect/>
          </a:stretch>
        </p:blipFill>
        <p:spPr>
          <a:xfrm>
            <a:off x="1465065" y="4504932"/>
            <a:ext cx="3181794" cy="381053"/>
          </a:xfrm>
          <a:prstGeom prst="rect">
            <a:avLst/>
          </a:prstGeom>
        </p:spPr>
      </p:pic>
      <p:pic>
        <p:nvPicPr>
          <p:cNvPr id="11" name="圖片 10">
            <a:extLst>
              <a:ext uri="{FF2B5EF4-FFF2-40B4-BE49-F238E27FC236}">
                <a16:creationId xmlns:a16="http://schemas.microsoft.com/office/drawing/2014/main" id="{12DD359A-2730-4AAB-9336-9BE09FEFC973}"/>
              </a:ext>
            </a:extLst>
          </p:cNvPr>
          <p:cNvPicPr>
            <a:picLocks noChangeAspect="1"/>
          </p:cNvPicPr>
          <p:nvPr/>
        </p:nvPicPr>
        <p:blipFill rotWithShape="1">
          <a:blip r:embed="rId3"/>
          <a:srcRect r="11010" b="-6060"/>
          <a:stretch/>
        </p:blipFill>
        <p:spPr>
          <a:xfrm>
            <a:off x="1408918" y="4912329"/>
            <a:ext cx="5544325" cy="333422"/>
          </a:xfrm>
          <a:prstGeom prst="rect">
            <a:avLst/>
          </a:prstGeom>
        </p:spPr>
      </p:pic>
      <p:pic>
        <p:nvPicPr>
          <p:cNvPr id="12" name="圖片 11">
            <a:extLst>
              <a:ext uri="{FF2B5EF4-FFF2-40B4-BE49-F238E27FC236}">
                <a16:creationId xmlns:a16="http://schemas.microsoft.com/office/drawing/2014/main" id="{4DAB76CC-ECF0-458E-8CC2-EBDFFF63DC0C}"/>
              </a:ext>
            </a:extLst>
          </p:cNvPr>
          <p:cNvPicPr>
            <a:picLocks noChangeAspect="1"/>
          </p:cNvPicPr>
          <p:nvPr/>
        </p:nvPicPr>
        <p:blipFill>
          <a:blip r:embed="rId4"/>
          <a:stretch>
            <a:fillRect/>
          </a:stretch>
        </p:blipFill>
        <p:spPr>
          <a:xfrm>
            <a:off x="1465065" y="5245751"/>
            <a:ext cx="6020640" cy="333422"/>
          </a:xfrm>
          <a:prstGeom prst="rect">
            <a:avLst/>
          </a:prstGeom>
        </p:spPr>
      </p:pic>
      <p:pic>
        <p:nvPicPr>
          <p:cNvPr id="13" name="圖片 12">
            <a:extLst>
              <a:ext uri="{FF2B5EF4-FFF2-40B4-BE49-F238E27FC236}">
                <a16:creationId xmlns:a16="http://schemas.microsoft.com/office/drawing/2014/main" id="{8F24B9E7-B6B4-4840-9D78-2E5FF9784E3A}"/>
              </a:ext>
            </a:extLst>
          </p:cNvPr>
          <p:cNvPicPr>
            <a:picLocks noChangeAspect="1"/>
          </p:cNvPicPr>
          <p:nvPr/>
        </p:nvPicPr>
        <p:blipFill>
          <a:blip r:embed="rId5"/>
          <a:stretch>
            <a:fillRect/>
          </a:stretch>
        </p:blipFill>
        <p:spPr>
          <a:xfrm>
            <a:off x="6652387" y="2801555"/>
            <a:ext cx="4663896" cy="2187704"/>
          </a:xfrm>
          <a:prstGeom prst="rect">
            <a:avLst/>
          </a:prstGeom>
        </p:spPr>
      </p:pic>
      <p:pic>
        <p:nvPicPr>
          <p:cNvPr id="3" name="圖片 2">
            <a:extLst>
              <a:ext uri="{FF2B5EF4-FFF2-40B4-BE49-F238E27FC236}">
                <a16:creationId xmlns:a16="http://schemas.microsoft.com/office/drawing/2014/main" id="{9379B36A-9014-4952-BB3C-7F41618553AF}"/>
              </a:ext>
            </a:extLst>
          </p:cNvPr>
          <p:cNvPicPr>
            <a:picLocks noChangeAspect="1"/>
          </p:cNvPicPr>
          <p:nvPr/>
        </p:nvPicPr>
        <p:blipFill>
          <a:blip r:embed="rId6"/>
          <a:stretch>
            <a:fillRect/>
          </a:stretch>
        </p:blipFill>
        <p:spPr>
          <a:xfrm>
            <a:off x="1234377" y="2756127"/>
            <a:ext cx="4170947" cy="1535890"/>
          </a:xfrm>
          <a:prstGeom prst="rect">
            <a:avLst/>
          </a:prstGeom>
        </p:spPr>
      </p:pic>
      <p:sp>
        <p:nvSpPr>
          <p:cNvPr id="16" name="文字方塊 15">
            <a:extLst>
              <a:ext uri="{FF2B5EF4-FFF2-40B4-BE49-F238E27FC236}">
                <a16:creationId xmlns:a16="http://schemas.microsoft.com/office/drawing/2014/main" id="{15192A51-E599-4B4A-985C-61A34F598130}"/>
              </a:ext>
            </a:extLst>
          </p:cNvPr>
          <p:cNvSpPr txBox="1"/>
          <p:nvPr/>
        </p:nvSpPr>
        <p:spPr>
          <a:xfrm>
            <a:off x="1162092" y="5762543"/>
            <a:ext cx="9867816" cy="461665"/>
          </a:xfrm>
          <a:prstGeom prst="rect">
            <a:avLst/>
          </a:prstGeom>
          <a:noFill/>
        </p:spPr>
        <p:txBody>
          <a:bodyPr wrap="square" rtlCol="0">
            <a:spAutoFit/>
          </a:bodyPr>
          <a:lstStyle/>
          <a:p>
            <a:pPr algn="l"/>
            <a:r>
              <a:rPr lang="en-US" altLang="zh-TW" sz="1200" dirty="0"/>
              <a:t>-”Precise Motor Function Monitor for Parkinson Disease using Low Power and Wearable IMU Body Area Network”,</a:t>
            </a:r>
            <a:endParaRPr lang="zh-TW" altLang="en-US" sz="1200" b="0" i="0" u="none" strike="noStrike" baseline="0" dirty="0">
              <a:solidFill>
                <a:srgbClr val="000000"/>
              </a:solidFill>
              <a:latin typeface="Times New Roman" panose="02020603050405020304" pitchFamily="18" charset="0"/>
            </a:endParaRPr>
          </a:p>
          <a:p>
            <a:r>
              <a:rPr lang="en-US" altLang="zh-TW" sz="1200" b="0" i="0" u="none" strike="noStrike" baseline="0" dirty="0">
                <a:solidFill>
                  <a:srgbClr val="000000"/>
                </a:solidFill>
                <a:latin typeface="Times New Roman" panose="02020603050405020304" pitchFamily="18" charset="0"/>
              </a:rPr>
              <a:t>WH Chang</a:t>
            </a:r>
            <a:r>
              <a:rPr lang="zh-TW" altLang="en-US" sz="1200" b="0" i="0" u="none" strike="noStrike" baseline="0" dirty="0">
                <a:solidFill>
                  <a:srgbClr val="000000"/>
                </a:solidFill>
                <a:latin typeface="標楷體" panose="03000509000000000000" pitchFamily="65" charset="-120"/>
                <a:ea typeface="標楷體" panose="03000509000000000000" pitchFamily="65" charset="-120"/>
              </a:rPr>
              <a:t>， </a:t>
            </a:r>
            <a:r>
              <a:rPr lang="en-US" altLang="zh-TW" sz="1200" b="0" i="0" u="none" strike="noStrike" baseline="0" dirty="0">
                <a:solidFill>
                  <a:srgbClr val="000000"/>
                </a:solidFill>
                <a:latin typeface="Times New Roman" panose="02020603050405020304" pitchFamily="18" charset="0"/>
                <a:ea typeface="標楷體" panose="03000509000000000000" pitchFamily="65" charset="-120"/>
              </a:rPr>
              <a:t>KD </a:t>
            </a:r>
            <a:r>
              <a:rPr lang="en-US" altLang="zh-TW" sz="1200" b="0" i="0" u="none" strike="noStrike" baseline="0" dirty="0" err="1">
                <a:solidFill>
                  <a:srgbClr val="000000"/>
                </a:solidFill>
                <a:latin typeface="Times New Roman" panose="02020603050405020304" pitchFamily="18" charset="0"/>
                <a:ea typeface="標楷體" panose="03000509000000000000" pitchFamily="65" charset="-120"/>
              </a:rPr>
              <a:t>Liou</a:t>
            </a:r>
            <a:r>
              <a:rPr lang="zh-TW" altLang="en-US" sz="1200" b="0" i="0" u="none" strike="noStrike" baseline="0" dirty="0">
                <a:solidFill>
                  <a:srgbClr val="000000"/>
                </a:solidFill>
                <a:latin typeface="標楷體" panose="03000509000000000000" pitchFamily="65" charset="-120"/>
                <a:ea typeface="標楷體" panose="03000509000000000000" pitchFamily="65" charset="-120"/>
              </a:rPr>
              <a:t>， </a:t>
            </a:r>
            <a:r>
              <a:rPr lang="en-US" altLang="zh-TW" sz="1200" b="0" i="0" u="none" strike="noStrike" baseline="0" dirty="0">
                <a:solidFill>
                  <a:srgbClr val="000000"/>
                </a:solidFill>
                <a:latin typeface="Times New Roman" panose="02020603050405020304" pitchFamily="18" charset="0"/>
                <a:ea typeface="標楷體" panose="03000509000000000000" pitchFamily="65" charset="-120"/>
              </a:rPr>
              <a:t>YT Liu and KA Wen</a:t>
            </a:r>
            <a:r>
              <a:rPr lang="zh-TW" altLang="en-US" sz="1200" b="0" i="0" u="none" strike="noStrike" baseline="0" dirty="0">
                <a:solidFill>
                  <a:srgbClr val="000000"/>
                </a:solidFill>
                <a:latin typeface="標楷體" panose="03000509000000000000" pitchFamily="65" charset="-120"/>
                <a:ea typeface="標楷體" panose="03000509000000000000" pitchFamily="65" charset="-120"/>
              </a:rPr>
              <a:t>， </a:t>
            </a:r>
            <a:r>
              <a:rPr lang="en-US" altLang="zh-TW" sz="1200" b="0" i="0" u="none" strike="noStrike" baseline="0" dirty="0">
                <a:solidFill>
                  <a:srgbClr val="000000"/>
                </a:solidFill>
                <a:latin typeface="Times New Roman" panose="02020603050405020304" pitchFamily="18" charset="0"/>
                <a:ea typeface="標楷體" panose="03000509000000000000" pitchFamily="65" charset="-120"/>
              </a:rPr>
              <a:t>(2022). </a:t>
            </a:r>
          </a:p>
        </p:txBody>
      </p:sp>
      <p:sp>
        <p:nvSpPr>
          <p:cNvPr id="18" name="標題 1">
            <a:extLst>
              <a:ext uri="{FF2B5EF4-FFF2-40B4-BE49-F238E27FC236}">
                <a16:creationId xmlns:a16="http://schemas.microsoft.com/office/drawing/2014/main" id="{7E83577E-4BAE-4F77-B000-BC267FF22101}"/>
              </a:ext>
            </a:extLst>
          </p:cNvPr>
          <p:cNvSpPr>
            <a:spLocks noGrp="1"/>
          </p:cNvSpPr>
          <p:nvPr>
            <p:ph type="title"/>
          </p:nvPr>
        </p:nvSpPr>
        <p:spPr>
          <a:xfrm>
            <a:off x="1096963" y="287338"/>
            <a:ext cx="10058400" cy="1449387"/>
          </a:xfrm>
        </p:spPr>
        <p:txBody>
          <a:bodyPr/>
          <a:lstStyle/>
          <a:p>
            <a:r>
              <a:rPr lang="en-US" altLang="zh-TW" b="1" dirty="0">
                <a:latin typeface="標楷體" panose="03000509000000000000" pitchFamily="65" charset="-120"/>
                <a:ea typeface="標楷體" panose="03000509000000000000" pitchFamily="65" charset="-120"/>
              </a:rPr>
              <a:t>AHRS</a:t>
            </a:r>
            <a:endParaRPr lang="zh-TW" altLang="en-US"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332487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94B5180-1247-4348-8CE7-7D32D44EB22A}"/>
              </a:ext>
            </a:extLst>
          </p:cNvPr>
          <p:cNvSpPr>
            <a:spLocks noGrp="1"/>
          </p:cNvSpPr>
          <p:nvPr>
            <p:ph type="title"/>
          </p:nvPr>
        </p:nvSpPr>
        <p:spPr>
          <a:xfrm>
            <a:off x="1096963" y="287338"/>
            <a:ext cx="10058400" cy="1449387"/>
          </a:xfrm>
        </p:spPr>
        <p:txBody>
          <a:bodyPr/>
          <a:lstStyle/>
          <a:p>
            <a:r>
              <a:rPr lang="en-US" altLang="zh-TW" b="1" dirty="0">
                <a:latin typeface="標楷體" panose="03000509000000000000" pitchFamily="65" charset="-120"/>
                <a:ea typeface="標楷體" panose="03000509000000000000" pitchFamily="65" charset="-120"/>
              </a:rPr>
              <a:t>IMU</a:t>
            </a:r>
            <a:r>
              <a:rPr lang="zh-TW" altLang="en-US" b="1" dirty="0">
                <a:latin typeface="標楷體" panose="03000509000000000000" pitchFamily="65" charset="-120"/>
                <a:ea typeface="標楷體" panose="03000509000000000000" pitchFamily="65" charset="-120"/>
              </a:rPr>
              <a:t> 加速度</a:t>
            </a:r>
          </a:p>
        </p:txBody>
      </p:sp>
      <p:sp>
        <p:nvSpPr>
          <p:cNvPr id="9" name="投影片編號版面配置區 8">
            <a:extLst>
              <a:ext uri="{FF2B5EF4-FFF2-40B4-BE49-F238E27FC236}">
                <a16:creationId xmlns:a16="http://schemas.microsoft.com/office/drawing/2014/main" id="{D516F608-EFF8-4A3D-B0E6-B012EB4A16DD}"/>
              </a:ext>
            </a:extLst>
          </p:cNvPr>
          <p:cNvSpPr>
            <a:spLocks noGrp="1"/>
          </p:cNvSpPr>
          <p:nvPr>
            <p:ph type="sldNum" sz="quarter" idx="12"/>
          </p:nvPr>
        </p:nvSpPr>
        <p:spPr/>
        <p:txBody>
          <a:bodyPr/>
          <a:lstStyle/>
          <a:p>
            <a:fld id="{855B8455-EB54-4728-A8B1-3F56393CFB5C}" type="slidenum">
              <a:rPr lang="zh-TW" altLang="en-US" smtClean="0"/>
              <a:t>4</a:t>
            </a:fld>
            <a:endParaRPr lang="zh-TW" altLang="en-US"/>
          </a:p>
        </p:txBody>
      </p:sp>
      <p:pic>
        <p:nvPicPr>
          <p:cNvPr id="7" name="圖片 6">
            <a:extLst>
              <a:ext uri="{FF2B5EF4-FFF2-40B4-BE49-F238E27FC236}">
                <a16:creationId xmlns:a16="http://schemas.microsoft.com/office/drawing/2014/main" id="{7DE1FAC7-64ED-D6B8-70B3-5EC664477F23}"/>
              </a:ext>
            </a:extLst>
          </p:cNvPr>
          <p:cNvPicPr>
            <a:picLocks noChangeAspect="1"/>
          </p:cNvPicPr>
          <p:nvPr/>
        </p:nvPicPr>
        <p:blipFill>
          <a:blip r:embed="rId2"/>
          <a:stretch>
            <a:fillRect/>
          </a:stretch>
        </p:blipFill>
        <p:spPr>
          <a:xfrm>
            <a:off x="1606732" y="1736725"/>
            <a:ext cx="8978536" cy="4320000"/>
          </a:xfrm>
          <a:prstGeom prst="rect">
            <a:avLst/>
          </a:prstGeom>
        </p:spPr>
      </p:pic>
      <p:sp>
        <p:nvSpPr>
          <p:cNvPr id="8" name="內容版面配置區 2">
            <a:extLst>
              <a:ext uri="{FF2B5EF4-FFF2-40B4-BE49-F238E27FC236}">
                <a16:creationId xmlns:a16="http://schemas.microsoft.com/office/drawing/2014/main" id="{779183EC-D71B-38D8-34D0-63F41EAA2CC3}"/>
              </a:ext>
            </a:extLst>
          </p:cNvPr>
          <p:cNvSpPr>
            <a:spLocks noGrp="1"/>
          </p:cNvSpPr>
          <p:nvPr>
            <p:ph idx="1"/>
          </p:nvPr>
        </p:nvSpPr>
        <p:spPr>
          <a:xfrm>
            <a:off x="838200" y="2118232"/>
            <a:ext cx="10515600" cy="4918075"/>
          </a:xfrm>
        </p:spPr>
        <p:txBody>
          <a:bodyPr>
            <a:normAutofit/>
          </a:bodyPr>
          <a:lstStyle/>
          <a:p>
            <a:pPr>
              <a:lnSpc>
                <a:spcPct val="150000"/>
              </a:lnSpc>
            </a:pPr>
            <a:endParaRPr lang="en-US" altLang="zh-TW" dirty="0"/>
          </a:p>
          <a:p>
            <a:pPr>
              <a:lnSpc>
                <a:spcPct val="150000"/>
              </a:lnSpc>
            </a:pPr>
            <a:endParaRPr lang="en-US" altLang="zh-TW" dirty="0"/>
          </a:p>
          <a:p>
            <a:pPr>
              <a:lnSpc>
                <a:spcPct val="150000"/>
              </a:lnSpc>
            </a:pPr>
            <a:endParaRPr lang="en-US" altLang="zh-TW" dirty="0"/>
          </a:p>
          <a:p>
            <a:pPr>
              <a:lnSpc>
                <a:spcPct val="150000"/>
              </a:lnSpc>
            </a:pPr>
            <a:endParaRPr lang="en-US" altLang="zh-TW" dirty="0"/>
          </a:p>
          <a:p>
            <a:pPr>
              <a:lnSpc>
                <a:spcPct val="150000"/>
              </a:lnSpc>
            </a:pPr>
            <a:endParaRPr lang="en-US" altLang="zh-TW" dirty="0"/>
          </a:p>
          <a:p>
            <a:pPr>
              <a:lnSpc>
                <a:spcPct val="150000"/>
              </a:lnSpc>
            </a:pPr>
            <a:endParaRPr lang="en-US" altLang="zh-TW" dirty="0"/>
          </a:p>
          <a:p>
            <a:pPr marL="0" indent="0">
              <a:lnSpc>
                <a:spcPct val="150000"/>
              </a:lnSpc>
              <a:buNone/>
            </a:pPr>
            <a:r>
              <a:rPr lang="en-US" altLang="zh-TW" dirty="0" err="1"/>
              <a:t>Ref:https</a:t>
            </a:r>
            <a:r>
              <a:rPr lang="en-US" altLang="zh-TW" dirty="0"/>
              <a:t>://www.slideshare.net/dibaowang/imu-general-introduction</a:t>
            </a:r>
          </a:p>
        </p:txBody>
      </p:sp>
    </p:spTree>
    <p:extLst>
      <p:ext uri="{BB962C8B-B14F-4D97-AF65-F5344CB8AC3E}">
        <p14:creationId xmlns:p14="http://schemas.microsoft.com/office/powerpoint/2010/main" val="3978503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94B5180-1247-4348-8CE7-7D32D44EB22A}"/>
              </a:ext>
            </a:extLst>
          </p:cNvPr>
          <p:cNvSpPr>
            <a:spLocks noGrp="1"/>
          </p:cNvSpPr>
          <p:nvPr>
            <p:ph type="title"/>
          </p:nvPr>
        </p:nvSpPr>
        <p:spPr>
          <a:xfrm>
            <a:off x="1096963" y="287338"/>
            <a:ext cx="10058400" cy="1449387"/>
          </a:xfrm>
        </p:spPr>
        <p:txBody>
          <a:bodyPr/>
          <a:lstStyle/>
          <a:p>
            <a:r>
              <a:rPr lang="en-US" altLang="zh-TW" b="1" dirty="0">
                <a:latin typeface="標楷體" panose="03000509000000000000" pitchFamily="65" charset="-120"/>
                <a:ea typeface="標楷體" panose="03000509000000000000" pitchFamily="65" charset="-120"/>
              </a:rPr>
              <a:t>IMU</a:t>
            </a:r>
            <a:r>
              <a:rPr lang="zh-TW" altLang="en-US" b="1" dirty="0">
                <a:latin typeface="標楷體" panose="03000509000000000000" pitchFamily="65" charset="-120"/>
                <a:ea typeface="標楷體" panose="03000509000000000000" pitchFamily="65" charset="-120"/>
              </a:rPr>
              <a:t> 角速度</a:t>
            </a:r>
          </a:p>
        </p:txBody>
      </p:sp>
      <p:sp>
        <p:nvSpPr>
          <p:cNvPr id="9" name="投影片編號版面配置區 8">
            <a:extLst>
              <a:ext uri="{FF2B5EF4-FFF2-40B4-BE49-F238E27FC236}">
                <a16:creationId xmlns:a16="http://schemas.microsoft.com/office/drawing/2014/main" id="{D516F608-EFF8-4A3D-B0E6-B012EB4A16DD}"/>
              </a:ext>
            </a:extLst>
          </p:cNvPr>
          <p:cNvSpPr>
            <a:spLocks noGrp="1"/>
          </p:cNvSpPr>
          <p:nvPr>
            <p:ph type="sldNum" sz="quarter" idx="12"/>
          </p:nvPr>
        </p:nvSpPr>
        <p:spPr/>
        <p:txBody>
          <a:bodyPr/>
          <a:lstStyle/>
          <a:p>
            <a:fld id="{855B8455-EB54-4728-A8B1-3F56393CFB5C}" type="slidenum">
              <a:rPr lang="zh-TW" altLang="en-US" smtClean="0"/>
              <a:t>5</a:t>
            </a:fld>
            <a:endParaRPr lang="zh-TW" altLang="en-US"/>
          </a:p>
        </p:txBody>
      </p:sp>
      <p:sp>
        <p:nvSpPr>
          <p:cNvPr id="8" name="內容版面配置區 2">
            <a:extLst>
              <a:ext uri="{FF2B5EF4-FFF2-40B4-BE49-F238E27FC236}">
                <a16:creationId xmlns:a16="http://schemas.microsoft.com/office/drawing/2014/main" id="{779183EC-D71B-38D8-34D0-63F41EAA2CC3}"/>
              </a:ext>
            </a:extLst>
          </p:cNvPr>
          <p:cNvSpPr>
            <a:spLocks noGrp="1"/>
          </p:cNvSpPr>
          <p:nvPr>
            <p:ph idx="1"/>
          </p:nvPr>
        </p:nvSpPr>
        <p:spPr>
          <a:xfrm>
            <a:off x="838200" y="2118232"/>
            <a:ext cx="10515600" cy="4918075"/>
          </a:xfrm>
        </p:spPr>
        <p:txBody>
          <a:bodyPr>
            <a:normAutofit/>
          </a:bodyPr>
          <a:lstStyle/>
          <a:p>
            <a:pPr>
              <a:lnSpc>
                <a:spcPct val="150000"/>
              </a:lnSpc>
            </a:pPr>
            <a:endParaRPr lang="en-US" altLang="zh-TW" dirty="0"/>
          </a:p>
          <a:p>
            <a:pPr>
              <a:lnSpc>
                <a:spcPct val="150000"/>
              </a:lnSpc>
            </a:pPr>
            <a:endParaRPr lang="en-US" altLang="zh-TW" dirty="0"/>
          </a:p>
          <a:p>
            <a:pPr>
              <a:lnSpc>
                <a:spcPct val="150000"/>
              </a:lnSpc>
            </a:pPr>
            <a:endParaRPr lang="en-US" altLang="zh-TW" dirty="0"/>
          </a:p>
          <a:p>
            <a:pPr>
              <a:lnSpc>
                <a:spcPct val="150000"/>
              </a:lnSpc>
            </a:pPr>
            <a:endParaRPr lang="en-US" altLang="zh-TW" dirty="0"/>
          </a:p>
          <a:p>
            <a:pPr>
              <a:lnSpc>
                <a:spcPct val="150000"/>
              </a:lnSpc>
            </a:pPr>
            <a:endParaRPr lang="en-US" altLang="zh-TW" dirty="0"/>
          </a:p>
          <a:p>
            <a:pPr>
              <a:lnSpc>
                <a:spcPct val="150000"/>
              </a:lnSpc>
            </a:pPr>
            <a:endParaRPr lang="en-US" altLang="zh-TW" dirty="0"/>
          </a:p>
          <a:p>
            <a:pPr marL="0" indent="0">
              <a:lnSpc>
                <a:spcPct val="150000"/>
              </a:lnSpc>
              <a:buNone/>
            </a:pPr>
            <a:r>
              <a:rPr lang="en-US" altLang="zh-TW" dirty="0" err="1"/>
              <a:t>Ref:https</a:t>
            </a:r>
            <a:r>
              <a:rPr lang="en-US" altLang="zh-TW" dirty="0"/>
              <a:t>://www.slideshare.net/dibaowang/imu-general-introduction</a:t>
            </a:r>
          </a:p>
        </p:txBody>
      </p:sp>
      <p:pic>
        <p:nvPicPr>
          <p:cNvPr id="3" name="圖片 2">
            <a:extLst>
              <a:ext uri="{FF2B5EF4-FFF2-40B4-BE49-F238E27FC236}">
                <a16:creationId xmlns:a16="http://schemas.microsoft.com/office/drawing/2014/main" id="{5846A1E7-4BCF-4802-D9F2-D121A2ADC6EC}"/>
              </a:ext>
            </a:extLst>
          </p:cNvPr>
          <p:cNvPicPr>
            <a:picLocks noChangeAspect="1"/>
          </p:cNvPicPr>
          <p:nvPr/>
        </p:nvPicPr>
        <p:blipFill>
          <a:blip r:embed="rId2"/>
          <a:stretch>
            <a:fillRect/>
          </a:stretch>
        </p:blipFill>
        <p:spPr>
          <a:xfrm>
            <a:off x="1621862" y="1736725"/>
            <a:ext cx="9008601" cy="4320000"/>
          </a:xfrm>
          <a:prstGeom prst="rect">
            <a:avLst/>
          </a:prstGeom>
        </p:spPr>
      </p:pic>
    </p:spTree>
    <p:extLst>
      <p:ext uri="{BB962C8B-B14F-4D97-AF65-F5344CB8AC3E}">
        <p14:creationId xmlns:p14="http://schemas.microsoft.com/office/powerpoint/2010/main" val="1141515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94B5180-1247-4348-8CE7-7D32D44EB22A}"/>
              </a:ext>
            </a:extLst>
          </p:cNvPr>
          <p:cNvSpPr>
            <a:spLocks noGrp="1"/>
          </p:cNvSpPr>
          <p:nvPr>
            <p:ph type="title"/>
          </p:nvPr>
        </p:nvSpPr>
        <p:spPr>
          <a:xfrm>
            <a:off x="1096963" y="287338"/>
            <a:ext cx="10058400" cy="1449387"/>
          </a:xfrm>
        </p:spPr>
        <p:txBody>
          <a:bodyPr/>
          <a:lstStyle/>
          <a:p>
            <a:r>
              <a:rPr lang="en-US" altLang="zh-TW" b="1" dirty="0">
                <a:latin typeface="標楷體" panose="03000509000000000000" pitchFamily="65" charset="-120"/>
                <a:ea typeface="標楷體" panose="03000509000000000000" pitchFamily="65" charset="-120"/>
              </a:rPr>
              <a:t>IMU</a:t>
            </a:r>
            <a:r>
              <a:rPr lang="zh-TW" altLang="en-US" b="1" dirty="0">
                <a:latin typeface="標楷體" panose="03000509000000000000" pitchFamily="65" charset="-120"/>
                <a:ea typeface="標楷體" panose="03000509000000000000" pitchFamily="65" charset="-120"/>
              </a:rPr>
              <a:t> 誤差來源</a:t>
            </a:r>
          </a:p>
        </p:txBody>
      </p:sp>
      <p:sp>
        <p:nvSpPr>
          <p:cNvPr id="9" name="投影片編號版面配置區 8">
            <a:extLst>
              <a:ext uri="{FF2B5EF4-FFF2-40B4-BE49-F238E27FC236}">
                <a16:creationId xmlns:a16="http://schemas.microsoft.com/office/drawing/2014/main" id="{D516F608-EFF8-4A3D-B0E6-B012EB4A16DD}"/>
              </a:ext>
            </a:extLst>
          </p:cNvPr>
          <p:cNvSpPr>
            <a:spLocks noGrp="1"/>
          </p:cNvSpPr>
          <p:nvPr>
            <p:ph type="sldNum" sz="quarter" idx="12"/>
          </p:nvPr>
        </p:nvSpPr>
        <p:spPr/>
        <p:txBody>
          <a:bodyPr/>
          <a:lstStyle/>
          <a:p>
            <a:fld id="{855B8455-EB54-4728-A8B1-3F56393CFB5C}" type="slidenum">
              <a:rPr lang="zh-TW" altLang="en-US" smtClean="0"/>
              <a:t>6</a:t>
            </a:fld>
            <a:endParaRPr lang="zh-TW" altLang="en-US"/>
          </a:p>
        </p:txBody>
      </p:sp>
      <p:sp>
        <p:nvSpPr>
          <p:cNvPr id="2" name="內容版面配置區 2">
            <a:extLst>
              <a:ext uri="{FF2B5EF4-FFF2-40B4-BE49-F238E27FC236}">
                <a16:creationId xmlns:a16="http://schemas.microsoft.com/office/drawing/2014/main" id="{4A1E92A6-1A01-3134-DC17-2A632D5FEC66}"/>
              </a:ext>
            </a:extLst>
          </p:cNvPr>
          <p:cNvSpPr>
            <a:spLocks noGrp="1"/>
          </p:cNvSpPr>
          <p:nvPr>
            <p:ph idx="1"/>
          </p:nvPr>
        </p:nvSpPr>
        <p:spPr>
          <a:xfrm>
            <a:off x="838200" y="1825625"/>
            <a:ext cx="10515600" cy="3741458"/>
          </a:xfrm>
        </p:spPr>
        <p:txBody>
          <a:bodyPr>
            <a:normAutofit/>
          </a:bodyPr>
          <a:lstStyle/>
          <a:p>
            <a:pPr>
              <a:lnSpc>
                <a:spcPct val="150000"/>
              </a:lnSpc>
            </a:pPr>
            <a:r>
              <a:rPr lang="zh-TW" altLang="en-US" b="0" i="0" dirty="0">
                <a:solidFill>
                  <a:srgbClr val="222222"/>
                </a:solidFill>
                <a:effectLst/>
                <a:latin typeface="標楷體" panose="03000509000000000000" pitchFamily="65" charset="-120"/>
                <a:ea typeface="標楷體" panose="03000509000000000000" pitchFamily="65" charset="-120"/>
              </a:rPr>
              <a:t>加速計</a:t>
            </a:r>
            <a:r>
              <a:rPr lang="en-US" altLang="zh-TW" b="0" i="0" dirty="0">
                <a:solidFill>
                  <a:srgbClr val="222222"/>
                </a:solidFill>
                <a:effectLst/>
                <a:latin typeface="標楷體" panose="03000509000000000000" pitchFamily="65" charset="-120"/>
                <a:ea typeface="標楷體" panose="03000509000000000000" pitchFamily="65" charset="-120"/>
              </a:rPr>
              <a:t>:</a:t>
            </a:r>
            <a:r>
              <a:rPr lang="zh-TW" altLang="en-US" b="0" i="0" dirty="0">
                <a:solidFill>
                  <a:srgbClr val="222222"/>
                </a:solidFill>
                <a:effectLst/>
                <a:latin typeface="標楷體" panose="03000509000000000000" pitchFamily="65" charset="-120"/>
                <a:ea typeface="標楷體" panose="03000509000000000000" pitchFamily="65" charset="-120"/>
              </a:rPr>
              <a:t>反應速度很快</a:t>
            </a:r>
            <a:r>
              <a:rPr lang="zh-TW" altLang="en-US" dirty="0">
                <a:solidFill>
                  <a:srgbClr val="222222"/>
                </a:solidFill>
                <a:latin typeface="標楷體" panose="03000509000000000000" pitchFamily="65" charset="-120"/>
                <a:ea typeface="標楷體" panose="03000509000000000000" pitchFamily="65" charset="-120"/>
              </a:rPr>
              <a:t>，</a:t>
            </a:r>
            <a:r>
              <a:rPr lang="zh-TW" altLang="en-US" b="0" i="0" dirty="0">
                <a:solidFill>
                  <a:srgbClr val="222222"/>
                </a:solidFill>
                <a:effectLst/>
                <a:latin typeface="標楷體" panose="03000509000000000000" pitchFamily="65" charset="-120"/>
                <a:ea typeface="標楷體" panose="03000509000000000000" pitchFamily="65" charset="-120"/>
              </a:rPr>
              <a:t>抖動與雜訊會產生累積性誤差</a:t>
            </a:r>
            <a:endParaRPr lang="en-US" altLang="zh-TW" b="0" i="0" dirty="0">
              <a:solidFill>
                <a:srgbClr val="222222"/>
              </a:solidFill>
              <a:effectLst/>
              <a:latin typeface="標楷體" panose="03000509000000000000" pitchFamily="65" charset="-120"/>
              <a:ea typeface="標楷體" panose="03000509000000000000" pitchFamily="65" charset="-120"/>
            </a:endParaRPr>
          </a:p>
          <a:p>
            <a:pPr>
              <a:lnSpc>
                <a:spcPct val="150000"/>
              </a:lnSpc>
            </a:pPr>
            <a:r>
              <a:rPr lang="zh-TW" altLang="en-US" b="0" i="0" dirty="0">
                <a:solidFill>
                  <a:srgbClr val="222222"/>
                </a:solidFill>
                <a:effectLst/>
                <a:latin typeface="標楷體" panose="03000509000000000000" pitchFamily="65" charset="-120"/>
                <a:ea typeface="標楷體" panose="03000509000000000000" pitchFamily="65" charset="-120"/>
              </a:rPr>
              <a:t>陀螺儀</a:t>
            </a:r>
            <a:r>
              <a:rPr lang="en-US" altLang="zh-TW" b="0" i="0" dirty="0">
                <a:solidFill>
                  <a:srgbClr val="222222"/>
                </a:solidFill>
                <a:effectLst/>
                <a:latin typeface="標楷體" panose="03000509000000000000" pitchFamily="65" charset="-120"/>
                <a:ea typeface="標楷體" panose="03000509000000000000" pitchFamily="65" charset="-120"/>
              </a:rPr>
              <a:t>:</a:t>
            </a:r>
            <a:r>
              <a:rPr lang="zh-TW" altLang="en-US" b="0" i="0" dirty="0">
                <a:solidFill>
                  <a:srgbClr val="222222"/>
                </a:solidFill>
                <a:effectLst/>
                <a:latin typeface="標楷體" panose="03000509000000000000" pitchFamily="65" charset="-120"/>
                <a:ea typeface="標楷體" panose="03000509000000000000" pitchFamily="65" charset="-120"/>
              </a:rPr>
              <a:t>隨著時間發生漂移，這是因為陀螺儀只能感測變化，本身沒有固定的參考座標系</a:t>
            </a:r>
            <a:endParaRPr lang="en-US" altLang="zh-TW" b="0" i="0" dirty="0">
              <a:solidFill>
                <a:srgbClr val="222222"/>
              </a:solidFill>
              <a:effectLst/>
              <a:latin typeface="標楷體" panose="03000509000000000000" pitchFamily="65" charset="-120"/>
              <a:ea typeface="標楷體" panose="03000509000000000000" pitchFamily="65" charset="-120"/>
            </a:endParaRPr>
          </a:p>
          <a:p>
            <a:pPr>
              <a:lnSpc>
                <a:spcPct val="150000"/>
              </a:lnSpc>
            </a:pPr>
            <a:r>
              <a:rPr lang="zh-TW" altLang="en-US" dirty="0">
                <a:solidFill>
                  <a:srgbClr val="222222"/>
                </a:solidFill>
                <a:latin typeface="標楷體" panose="03000509000000000000" pitchFamily="65" charset="-120"/>
                <a:ea typeface="標楷體" panose="03000509000000000000" pitchFamily="65" charset="-120"/>
              </a:rPr>
              <a:t>磁力針</a:t>
            </a:r>
            <a:r>
              <a:rPr lang="en-US" altLang="zh-TW" dirty="0">
                <a:solidFill>
                  <a:srgbClr val="222222"/>
                </a:solidFill>
                <a:latin typeface="標楷體" panose="03000509000000000000" pitchFamily="65" charset="-120"/>
                <a:ea typeface="標楷體" panose="03000509000000000000" pitchFamily="65" charset="-120"/>
              </a:rPr>
              <a:t>:</a:t>
            </a:r>
            <a:r>
              <a:rPr lang="zh-TW" altLang="en-US" b="0" i="0" dirty="0">
                <a:solidFill>
                  <a:srgbClr val="374151"/>
                </a:solidFill>
                <a:effectLst/>
                <a:latin typeface="標楷體" panose="03000509000000000000" pitchFamily="65" charset="-120"/>
                <a:ea typeface="標楷體" panose="03000509000000000000" pitchFamily="65" charset="-120"/>
              </a:rPr>
              <a:t>地磁場不是完全恆定，時間和地球內部的變化而變動。</a:t>
            </a:r>
            <a:endParaRPr lang="en-US" altLang="zh-TW" b="0" i="0" dirty="0">
              <a:solidFill>
                <a:srgbClr val="374151"/>
              </a:solidFill>
              <a:effectLst/>
              <a:latin typeface="標楷體" panose="03000509000000000000" pitchFamily="65" charset="-120"/>
              <a:ea typeface="標楷體" panose="03000509000000000000" pitchFamily="65" charset="-120"/>
            </a:endParaRPr>
          </a:p>
          <a:p>
            <a:pPr>
              <a:lnSpc>
                <a:spcPct val="150000"/>
              </a:lnSpc>
            </a:pPr>
            <a:r>
              <a:rPr lang="zh-TW" altLang="en-US" b="0" i="0" dirty="0">
                <a:solidFill>
                  <a:srgbClr val="374151"/>
                </a:solidFill>
                <a:effectLst/>
                <a:latin typeface="標楷體" panose="03000509000000000000" pitchFamily="65" charset="-120"/>
                <a:ea typeface="標楷體" panose="03000509000000000000" pitchFamily="65" charset="-120"/>
              </a:rPr>
              <a:t>建築物、金屬結構、電纜等物體都可以產生附加的磁場</a:t>
            </a:r>
            <a:endParaRPr lang="en-US" altLang="zh-TW" b="0" i="0" dirty="0">
              <a:solidFill>
                <a:srgbClr val="222222"/>
              </a:solidFill>
              <a:effectLst/>
              <a:latin typeface="標楷體" panose="03000509000000000000" pitchFamily="65" charset="-120"/>
              <a:ea typeface="標楷體" panose="03000509000000000000" pitchFamily="65" charset="-120"/>
            </a:endParaRPr>
          </a:p>
          <a:p>
            <a:pPr marL="0" indent="0">
              <a:lnSpc>
                <a:spcPct val="150000"/>
              </a:lnSpc>
              <a:buNone/>
            </a:pPr>
            <a:endParaRPr lang="en-US" altLang="zh-TW" sz="2400" dirty="0">
              <a:solidFill>
                <a:srgbClr val="222222"/>
              </a:solidFill>
              <a:latin typeface="Roboto" panose="02000000000000000000" pitchFamily="2" charset="0"/>
            </a:endParaRPr>
          </a:p>
          <a:p>
            <a:pPr>
              <a:lnSpc>
                <a:spcPct val="100000"/>
              </a:lnSpc>
            </a:pPr>
            <a:endParaRPr lang="en-US" altLang="zh-TW" dirty="0"/>
          </a:p>
        </p:txBody>
      </p:sp>
    </p:spTree>
    <p:extLst>
      <p:ext uri="{BB962C8B-B14F-4D97-AF65-F5344CB8AC3E}">
        <p14:creationId xmlns:p14="http://schemas.microsoft.com/office/powerpoint/2010/main" val="2324044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4A70A9-15F8-4E76-8A21-15CEC4A15E12}"/>
              </a:ext>
            </a:extLst>
          </p:cNvPr>
          <p:cNvSpPr>
            <a:spLocks noGrp="1"/>
          </p:cNvSpPr>
          <p:nvPr>
            <p:ph type="title"/>
          </p:nvPr>
        </p:nvSpPr>
        <p:spPr/>
        <p:txBody>
          <a:bodyPr/>
          <a:lstStyle/>
          <a:p>
            <a:r>
              <a:rPr lang="en-US" altLang="zh-TW" b="1" dirty="0"/>
              <a:t>E2 STUDIO </a:t>
            </a:r>
            <a:r>
              <a:rPr lang="zh-TW" altLang="en-US" b="1" dirty="0"/>
              <a:t>操作 </a:t>
            </a:r>
            <a:r>
              <a:rPr lang="en-US" altLang="zh-TW" b="1" dirty="0"/>
              <a:t>– </a:t>
            </a:r>
            <a:r>
              <a:rPr lang="zh-TW" altLang="en-US" b="1" dirty="0"/>
              <a:t>匯入專案</a:t>
            </a:r>
          </a:p>
        </p:txBody>
      </p:sp>
      <p:sp>
        <p:nvSpPr>
          <p:cNvPr id="4" name="投影片編號版面配置區 3">
            <a:extLst>
              <a:ext uri="{FF2B5EF4-FFF2-40B4-BE49-F238E27FC236}">
                <a16:creationId xmlns:a16="http://schemas.microsoft.com/office/drawing/2014/main" id="{D9CF0797-3D37-4482-8545-E352DA308A24}"/>
              </a:ext>
            </a:extLst>
          </p:cNvPr>
          <p:cNvSpPr>
            <a:spLocks noGrp="1"/>
          </p:cNvSpPr>
          <p:nvPr>
            <p:ph type="sldNum" sz="quarter" idx="12"/>
          </p:nvPr>
        </p:nvSpPr>
        <p:spPr/>
        <p:txBody>
          <a:bodyPr/>
          <a:lstStyle/>
          <a:p>
            <a:fld id="{855B8455-EB54-4728-A8B1-3F56393CFB5C}" type="slidenum">
              <a:rPr lang="en-US" altLang="zh-TW" smtClean="0"/>
              <a:t>7</a:t>
            </a:fld>
            <a:endParaRPr lang="zh-TW"/>
          </a:p>
        </p:txBody>
      </p:sp>
      <p:pic>
        <p:nvPicPr>
          <p:cNvPr id="5" name="圖片 4">
            <a:extLst>
              <a:ext uri="{FF2B5EF4-FFF2-40B4-BE49-F238E27FC236}">
                <a16:creationId xmlns:a16="http://schemas.microsoft.com/office/drawing/2014/main" id="{F8AE2946-9FEE-4734-B133-E4EA1DB1DC3F}"/>
              </a:ext>
            </a:extLst>
          </p:cNvPr>
          <p:cNvPicPr>
            <a:picLocks noChangeAspect="1"/>
          </p:cNvPicPr>
          <p:nvPr/>
        </p:nvPicPr>
        <p:blipFill>
          <a:blip r:embed="rId2"/>
          <a:stretch>
            <a:fillRect/>
          </a:stretch>
        </p:blipFill>
        <p:spPr>
          <a:xfrm>
            <a:off x="1204497" y="1777693"/>
            <a:ext cx="2784935" cy="4452748"/>
          </a:xfrm>
          <a:prstGeom prst="rect">
            <a:avLst/>
          </a:prstGeom>
        </p:spPr>
      </p:pic>
      <p:pic>
        <p:nvPicPr>
          <p:cNvPr id="6" name="圖片 5">
            <a:extLst>
              <a:ext uri="{FF2B5EF4-FFF2-40B4-BE49-F238E27FC236}">
                <a16:creationId xmlns:a16="http://schemas.microsoft.com/office/drawing/2014/main" id="{04A580FA-521D-4416-8A1B-5EF97A3CACE9}"/>
              </a:ext>
            </a:extLst>
          </p:cNvPr>
          <p:cNvPicPr/>
          <p:nvPr/>
        </p:nvPicPr>
        <p:blipFill>
          <a:blip r:embed="rId3"/>
          <a:stretch>
            <a:fillRect/>
          </a:stretch>
        </p:blipFill>
        <p:spPr>
          <a:xfrm>
            <a:off x="7336863" y="1921361"/>
            <a:ext cx="3587528" cy="4120851"/>
          </a:xfrm>
          <a:prstGeom prst="rect">
            <a:avLst/>
          </a:prstGeom>
        </p:spPr>
      </p:pic>
      <p:sp>
        <p:nvSpPr>
          <p:cNvPr id="7" name="橢圓 6">
            <a:extLst>
              <a:ext uri="{FF2B5EF4-FFF2-40B4-BE49-F238E27FC236}">
                <a16:creationId xmlns:a16="http://schemas.microsoft.com/office/drawing/2014/main" id="{8F332BB5-EDD3-47D2-B162-864ED8A6F88F}"/>
              </a:ext>
            </a:extLst>
          </p:cNvPr>
          <p:cNvSpPr/>
          <p:nvPr/>
        </p:nvSpPr>
        <p:spPr>
          <a:xfrm>
            <a:off x="7743893" y="3015322"/>
            <a:ext cx="2159174" cy="287391"/>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AC18B4AA-8730-48EE-BC25-B6846360BDBE}"/>
              </a:ext>
            </a:extLst>
          </p:cNvPr>
          <p:cNvSpPr txBox="1"/>
          <p:nvPr/>
        </p:nvSpPr>
        <p:spPr>
          <a:xfrm>
            <a:off x="4177552" y="2330338"/>
            <a:ext cx="2784935" cy="1200329"/>
          </a:xfrm>
          <a:prstGeom prst="rect">
            <a:avLst/>
          </a:prstGeom>
          <a:noFill/>
        </p:spPr>
        <p:txBody>
          <a:bodyPr wrap="square" rtlCol="0">
            <a:spAutoFit/>
          </a:bodyPr>
          <a:lstStyle/>
          <a:p>
            <a:r>
              <a:rPr lang="en-US" altLang="zh-TW" dirty="0"/>
              <a:t>1. </a:t>
            </a:r>
            <a:r>
              <a:rPr lang="zh-TW" altLang="en-US" dirty="0"/>
              <a:t>選擇匯入專案</a:t>
            </a:r>
            <a:br>
              <a:rPr lang="en-US" altLang="zh-TW" dirty="0"/>
            </a:br>
            <a:br>
              <a:rPr lang="en-US" altLang="zh-TW" dirty="0"/>
            </a:br>
            <a:r>
              <a:rPr lang="en-US" altLang="zh-TW" dirty="0"/>
              <a:t>2. </a:t>
            </a:r>
            <a:r>
              <a:rPr lang="zh-TW" altLang="en-US" dirty="0"/>
              <a:t>選擇 </a:t>
            </a:r>
            <a:r>
              <a:rPr lang="en-US" altLang="zh-TW" dirty="0"/>
              <a:t>“Existing Projects into Workspace”</a:t>
            </a:r>
            <a:endParaRPr lang="zh-TW" altLang="en-US" dirty="0"/>
          </a:p>
        </p:txBody>
      </p:sp>
      <p:sp>
        <p:nvSpPr>
          <p:cNvPr id="10" name="橢圓 9">
            <a:extLst>
              <a:ext uri="{FF2B5EF4-FFF2-40B4-BE49-F238E27FC236}">
                <a16:creationId xmlns:a16="http://schemas.microsoft.com/office/drawing/2014/main" id="{63BB830C-0EB8-4609-9D92-9D50B9FFF046}"/>
              </a:ext>
            </a:extLst>
          </p:cNvPr>
          <p:cNvSpPr/>
          <p:nvPr/>
        </p:nvSpPr>
        <p:spPr>
          <a:xfrm>
            <a:off x="1097280" y="4929296"/>
            <a:ext cx="2240723" cy="275494"/>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D2EBD2A0-21DF-41C4-B69E-74A7EA4EC1CE}"/>
              </a:ext>
            </a:extLst>
          </p:cNvPr>
          <p:cNvSpPr/>
          <p:nvPr/>
        </p:nvSpPr>
        <p:spPr>
          <a:xfrm>
            <a:off x="8536223" y="5578196"/>
            <a:ext cx="1171948" cy="203741"/>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59201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1FD739-C1A2-4A3D-B698-4DF9F4533627}"/>
              </a:ext>
            </a:extLst>
          </p:cNvPr>
          <p:cNvSpPr>
            <a:spLocks noGrp="1"/>
          </p:cNvSpPr>
          <p:nvPr>
            <p:ph type="title"/>
          </p:nvPr>
        </p:nvSpPr>
        <p:spPr/>
        <p:txBody>
          <a:bodyPr/>
          <a:lstStyle/>
          <a:p>
            <a:r>
              <a:rPr lang="en-US" altLang="zh-TW" b="1" dirty="0"/>
              <a:t>E2 STUDIO </a:t>
            </a:r>
            <a:r>
              <a:rPr lang="zh-TW" altLang="en-US" b="1" dirty="0"/>
              <a:t>操作 </a:t>
            </a:r>
            <a:r>
              <a:rPr lang="en-US" altLang="zh-TW" b="1" dirty="0"/>
              <a:t>– </a:t>
            </a:r>
            <a:r>
              <a:rPr lang="zh-TW" altLang="en-US" b="1" dirty="0"/>
              <a:t>匯入專案</a:t>
            </a:r>
          </a:p>
        </p:txBody>
      </p:sp>
      <p:sp>
        <p:nvSpPr>
          <p:cNvPr id="4" name="投影片編號版面配置區 3">
            <a:extLst>
              <a:ext uri="{FF2B5EF4-FFF2-40B4-BE49-F238E27FC236}">
                <a16:creationId xmlns:a16="http://schemas.microsoft.com/office/drawing/2014/main" id="{C1DD45DE-01DF-4BDE-95B2-9F96A5755467}"/>
              </a:ext>
            </a:extLst>
          </p:cNvPr>
          <p:cNvSpPr>
            <a:spLocks noGrp="1"/>
          </p:cNvSpPr>
          <p:nvPr>
            <p:ph type="sldNum" sz="quarter" idx="12"/>
          </p:nvPr>
        </p:nvSpPr>
        <p:spPr/>
        <p:txBody>
          <a:bodyPr/>
          <a:lstStyle/>
          <a:p>
            <a:fld id="{855B8455-EB54-4728-A8B1-3F56393CFB5C}" type="slidenum">
              <a:rPr lang="en-US" altLang="zh-TW" smtClean="0"/>
              <a:t>8</a:t>
            </a:fld>
            <a:endParaRPr lang="zh-TW"/>
          </a:p>
        </p:txBody>
      </p:sp>
      <p:pic>
        <p:nvPicPr>
          <p:cNvPr id="5" name="圖片 4">
            <a:extLst>
              <a:ext uri="{FF2B5EF4-FFF2-40B4-BE49-F238E27FC236}">
                <a16:creationId xmlns:a16="http://schemas.microsoft.com/office/drawing/2014/main" id="{AFA5EE60-9DB1-47D2-A110-8BF450C90249}"/>
              </a:ext>
            </a:extLst>
          </p:cNvPr>
          <p:cNvPicPr>
            <a:picLocks noChangeAspect="1"/>
          </p:cNvPicPr>
          <p:nvPr/>
        </p:nvPicPr>
        <p:blipFill>
          <a:blip r:embed="rId2"/>
          <a:stretch>
            <a:fillRect/>
          </a:stretch>
        </p:blipFill>
        <p:spPr>
          <a:xfrm>
            <a:off x="1100568" y="1834408"/>
            <a:ext cx="2984393" cy="3963207"/>
          </a:xfrm>
          <a:prstGeom prst="rect">
            <a:avLst/>
          </a:prstGeom>
        </p:spPr>
      </p:pic>
      <p:sp>
        <p:nvSpPr>
          <p:cNvPr id="6" name="橢圓 5">
            <a:extLst>
              <a:ext uri="{FF2B5EF4-FFF2-40B4-BE49-F238E27FC236}">
                <a16:creationId xmlns:a16="http://schemas.microsoft.com/office/drawing/2014/main" id="{D9C4D923-2355-4480-82BA-13D0F3D351E6}"/>
              </a:ext>
            </a:extLst>
          </p:cNvPr>
          <p:cNvSpPr/>
          <p:nvPr/>
        </p:nvSpPr>
        <p:spPr>
          <a:xfrm>
            <a:off x="1765075" y="2568318"/>
            <a:ext cx="2457888" cy="249364"/>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0F4439B7-B775-4C79-A67C-9517891B4846}"/>
              </a:ext>
            </a:extLst>
          </p:cNvPr>
          <p:cNvSpPr/>
          <p:nvPr/>
        </p:nvSpPr>
        <p:spPr>
          <a:xfrm>
            <a:off x="1097280" y="2929828"/>
            <a:ext cx="2687555" cy="249363"/>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D3EFCDA2-8E1F-4352-BC1A-EA351FE3FD1F}"/>
              </a:ext>
            </a:extLst>
          </p:cNvPr>
          <p:cNvSpPr/>
          <p:nvPr/>
        </p:nvSpPr>
        <p:spPr>
          <a:xfrm>
            <a:off x="2837891" y="5498907"/>
            <a:ext cx="686970" cy="301258"/>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7B5FB8A2-F566-4D70-8C64-0A07C62AAD35}"/>
              </a:ext>
            </a:extLst>
          </p:cNvPr>
          <p:cNvSpPr txBox="1"/>
          <p:nvPr/>
        </p:nvSpPr>
        <p:spPr>
          <a:xfrm>
            <a:off x="4387576" y="1965600"/>
            <a:ext cx="3696266" cy="772583"/>
          </a:xfrm>
          <a:prstGeom prst="rect">
            <a:avLst/>
          </a:prstGeom>
          <a:noFill/>
        </p:spPr>
        <p:txBody>
          <a:bodyPr wrap="square" rtlCol="0">
            <a:spAutoFit/>
          </a:bodyPr>
          <a:lstStyle/>
          <a:p>
            <a:r>
              <a:rPr lang="en-US" altLang="zh-TW" dirty="0"/>
              <a:t>3. </a:t>
            </a:r>
            <a:r>
              <a:rPr lang="zh-TW" altLang="en-US" dirty="0"/>
              <a:t>點擊 </a:t>
            </a:r>
            <a:r>
              <a:rPr lang="en-US" altLang="zh-TW" dirty="0"/>
              <a:t>Browse, </a:t>
            </a:r>
            <a:r>
              <a:rPr lang="zh-TW" altLang="en-US" dirty="0"/>
              <a:t>選擇專案所在位置</a:t>
            </a:r>
            <a:r>
              <a:rPr lang="en-US" altLang="zh-TW" dirty="0"/>
              <a:t>.</a:t>
            </a:r>
            <a:br>
              <a:rPr lang="en-US" altLang="zh-TW" dirty="0"/>
            </a:br>
            <a:br>
              <a:rPr lang="en-US" altLang="zh-TW" dirty="0"/>
            </a:br>
            <a:r>
              <a:rPr lang="en-US" altLang="zh-TW" dirty="0"/>
              <a:t>4. </a:t>
            </a:r>
            <a:r>
              <a:rPr lang="zh-TW" altLang="en-US" dirty="0"/>
              <a:t>勾選專案後</a:t>
            </a:r>
            <a:r>
              <a:rPr lang="en-US" altLang="zh-TW" dirty="0"/>
              <a:t>,</a:t>
            </a:r>
            <a:r>
              <a:rPr lang="zh-TW" altLang="en-US" dirty="0"/>
              <a:t> 點擊</a:t>
            </a:r>
            <a:r>
              <a:rPr lang="en-US" altLang="zh-TW" dirty="0"/>
              <a:t>Finish.</a:t>
            </a:r>
            <a:endParaRPr lang="zh-TW" altLang="en-US" dirty="0"/>
          </a:p>
        </p:txBody>
      </p:sp>
      <p:pic>
        <p:nvPicPr>
          <p:cNvPr id="10" name="圖片 9">
            <a:extLst>
              <a:ext uri="{FF2B5EF4-FFF2-40B4-BE49-F238E27FC236}">
                <a16:creationId xmlns:a16="http://schemas.microsoft.com/office/drawing/2014/main" id="{E88C052C-1E34-4820-8733-43D2E0F907F7}"/>
              </a:ext>
            </a:extLst>
          </p:cNvPr>
          <p:cNvPicPr>
            <a:picLocks noChangeAspect="1"/>
          </p:cNvPicPr>
          <p:nvPr/>
        </p:nvPicPr>
        <p:blipFill>
          <a:blip r:embed="rId3"/>
          <a:stretch>
            <a:fillRect/>
          </a:stretch>
        </p:blipFill>
        <p:spPr>
          <a:xfrm>
            <a:off x="6022933" y="4167784"/>
            <a:ext cx="2924371" cy="1578041"/>
          </a:xfrm>
          <a:prstGeom prst="rect">
            <a:avLst/>
          </a:prstGeom>
        </p:spPr>
      </p:pic>
      <p:pic>
        <p:nvPicPr>
          <p:cNvPr id="11" name="圖片 10">
            <a:extLst>
              <a:ext uri="{FF2B5EF4-FFF2-40B4-BE49-F238E27FC236}">
                <a16:creationId xmlns:a16="http://schemas.microsoft.com/office/drawing/2014/main" id="{F63DC94B-83D2-45E5-B263-0109A819976B}"/>
              </a:ext>
            </a:extLst>
          </p:cNvPr>
          <p:cNvPicPr>
            <a:picLocks noChangeAspect="1"/>
          </p:cNvPicPr>
          <p:nvPr/>
        </p:nvPicPr>
        <p:blipFill>
          <a:blip r:embed="rId4"/>
          <a:stretch>
            <a:fillRect/>
          </a:stretch>
        </p:blipFill>
        <p:spPr>
          <a:xfrm>
            <a:off x="9437748" y="4123970"/>
            <a:ext cx="1354793" cy="422405"/>
          </a:xfrm>
          <a:prstGeom prst="rect">
            <a:avLst/>
          </a:prstGeom>
        </p:spPr>
      </p:pic>
      <p:sp>
        <p:nvSpPr>
          <p:cNvPr id="12" name="文字方塊 11">
            <a:extLst>
              <a:ext uri="{FF2B5EF4-FFF2-40B4-BE49-F238E27FC236}">
                <a16:creationId xmlns:a16="http://schemas.microsoft.com/office/drawing/2014/main" id="{6B4FFD5F-F8EE-4449-AD72-4404EA8A28CA}"/>
              </a:ext>
            </a:extLst>
          </p:cNvPr>
          <p:cNvSpPr txBox="1"/>
          <p:nvPr/>
        </p:nvSpPr>
        <p:spPr>
          <a:xfrm>
            <a:off x="7958938" y="4786738"/>
            <a:ext cx="3695180" cy="646331"/>
          </a:xfrm>
          <a:prstGeom prst="rect">
            <a:avLst/>
          </a:prstGeom>
          <a:noFill/>
        </p:spPr>
        <p:txBody>
          <a:bodyPr wrap="square" rtlCol="0">
            <a:spAutoFit/>
          </a:bodyPr>
          <a:lstStyle/>
          <a:p>
            <a:r>
              <a:rPr lang="zh-TW" altLang="en-US" dirty="0"/>
              <a:t> 第一次打開專案建議都要重新產生</a:t>
            </a:r>
            <a:r>
              <a:rPr lang="en-US" altLang="zh-TW" dirty="0"/>
              <a:t>Driver code.</a:t>
            </a:r>
            <a:endParaRPr lang="zh-TW" altLang="en-US" dirty="0"/>
          </a:p>
        </p:txBody>
      </p:sp>
      <p:cxnSp>
        <p:nvCxnSpPr>
          <p:cNvPr id="13" name="直線單箭頭接點 12">
            <a:extLst>
              <a:ext uri="{FF2B5EF4-FFF2-40B4-BE49-F238E27FC236}">
                <a16:creationId xmlns:a16="http://schemas.microsoft.com/office/drawing/2014/main" id="{C93E9921-3065-4D42-A75B-1ADE5D91777B}"/>
              </a:ext>
            </a:extLst>
          </p:cNvPr>
          <p:cNvCxnSpPr>
            <a:cxnSpLocks/>
            <a:stCxn id="12" idx="1"/>
          </p:cNvCxnSpPr>
          <p:nvPr/>
        </p:nvCxnSpPr>
        <p:spPr>
          <a:xfrm flipH="1">
            <a:off x="7396872" y="5109904"/>
            <a:ext cx="562066" cy="2176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直線單箭頭接點 13">
            <a:extLst>
              <a:ext uri="{FF2B5EF4-FFF2-40B4-BE49-F238E27FC236}">
                <a16:creationId xmlns:a16="http://schemas.microsoft.com/office/drawing/2014/main" id="{05C93FEF-2CBA-4349-A1C5-F17164F969E2}"/>
              </a:ext>
            </a:extLst>
          </p:cNvPr>
          <p:cNvCxnSpPr>
            <a:cxnSpLocks/>
            <a:stCxn id="12" idx="0"/>
            <a:endCxn id="11" idx="2"/>
          </p:cNvCxnSpPr>
          <p:nvPr/>
        </p:nvCxnSpPr>
        <p:spPr>
          <a:xfrm flipV="1">
            <a:off x="9806528" y="4546375"/>
            <a:ext cx="308617" cy="2403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70758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37B82-D39C-42B4-B43F-D31622D0D889}"/>
              </a:ext>
            </a:extLst>
          </p:cNvPr>
          <p:cNvSpPr>
            <a:spLocks noGrp="1"/>
          </p:cNvSpPr>
          <p:nvPr>
            <p:ph type="title"/>
          </p:nvPr>
        </p:nvSpPr>
        <p:spPr/>
        <p:txBody>
          <a:bodyPr/>
          <a:lstStyle/>
          <a:p>
            <a:r>
              <a:rPr lang="en-US" altLang="zh-TW" b="1" dirty="0"/>
              <a:t>E2 STUDIO </a:t>
            </a:r>
            <a:r>
              <a:rPr lang="zh-TW" altLang="en-US" b="1" dirty="0"/>
              <a:t>操作 </a:t>
            </a:r>
            <a:r>
              <a:rPr lang="en-US" altLang="zh-TW" b="1" dirty="0"/>
              <a:t>– </a:t>
            </a:r>
            <a:r>
              <a:rPr lang="zh-TW" altLang="en-US" b="1" dirty="0"/>
              <a:t>運行除錯</a:t>
            </a:r>
          </a:p>
        </p:txBody>
      </p:sp>
      <p:sp>
        <p:nvSpPr>
          <p:cNvPr id="4" name="投影片編號版面配置區 3">
            <a:extLst>
              <a:ext uri="{FF2B5EF4-FFF2-40B4-BE49-F238E27FC236}">
                <a16:creationId xmlns:a16="http://schemas.microsoft.com/office/drawing/2014/main" id="{4126A77D-2CEA-4086-BAC5-47E21214CA7C}"/>
              </a:ext>
            </a:extLst>
          </p:cNvPr>
          <p:cNvSpPr>
            <a:spLocks noGrp="1"/>
          </p:cNvSpPr>
          <p:nvPr>
            <p:ph type="sldNum" sz="quarter" idx="12"/>
          </p:nvPr>
        </p:nvSpPr>
        <p:spPr/>
        <p:txBody>
          <a:bodyPr/>
          <a:lstStyle/>
          <a:p>
            <a:fld id="{855B8455-EB54-4728-A8B1-3F56393CFB5C}" type="slidenum">
              <a:rPr lang="en-US" altLang="zh-TW" smtClean="0"/>
              <a:t>9</a:t>
            </a:fld>
            <a:endParaRPr lang="zh-TW"/>
          </a:p>
        </p:txBody>
      </p:sp>
      <p:pic>
        <p:nvPicPr>
          <p:cNvPr id="5" name="圖片 4">
            <a:extLst>
              <a:ext uri="{FF2B5EF4-FFF2-40B4-BE49-F238E27FC236}">
                <a16:creationId xmlns:a16="http://schemas.microsoft.com/office/drawing/2014/main" id="{75AE74E7-CE05-4908-9161-982EFC0B1D6A}"/>
              </a:ext>
            </a:extLst>
          </p:cNvPr>
          <p:cNvPicPr>
            <a:picLocks noChangeAspect="1"/>
          </p:cNvPicPr>
          <p:nvPr/>
        </p:nvPicPr>
        <p:blipFill>
          <a:blip r:embed="rId2"/>
          <a:stretch>
            <a:fillRect/>
          </a:stretch>
        </p:blipFill>
        <p:spPr>
          <a:xfrm>
            <a:off x="5969866" y="2436622"/>
            <a:ext cx="4486119" cy="1813363"/>
          </a:xfrm>
          <a:prstGeom prst="rect">
            <a:avLst/>
          </a:prstGeom>
        </p:spPr>
      </p:pic>
      <p:pic>
        <p:nvPicPr>
          <p:cNvPr id="7" name="圖片 6">
            <a:extLst>
              <a:ext uri="{FF2B5EF4-FFF2-40B4-BE49-F238E27FC236}">
                <a16:creationId xmlns:a16="http://schemas.microsoft.com/office/drawing/2014/main" id="{E1EAB00B-E9CD-4C5E-8CD2-C5D011BE5BB1}"/>
              </a:ext>
            </a:extLst>
          </p:cNvPr>
          <p:cNvPicPr>
            <a:picLocks noChangeAspect="1"/>
          </p:cNvPicPr>
          <p:nvPr/>
        </p:nvPicPr>
        <p:blipFill>
          <a:blip r:embed="rId3"/>
          <a:stretch>
            <a:fillRect/>
          </a:stretch>
        </p:blipFill>
        <p:spPr>
          <a:xfrm>
            <a:off x="1428620" y="1786286"/>
            <a:ext cx="3358085" cy="2113011"/>
          </a:xfrm>
          <a:prstGeom prst="rect">
            <a:avLst/>
          </a:prstGeom>
        </p:spPr>
      </p:pic>
      <p:cxnSp>
        <p:nvCxnSpPr>
          <p:cNvPr id="8" name="直線單箭頭接點 7">
            <a:extLst>
              <a:ext uri="{FF2B5EF4-FFF2-40B4-BE49-F238E27FC236}">
                <a16:creationId xmlns:a16="http://schemas.microsoft.com/office/drawing/2014/main" id="{7F1C1071-3211-45D4-BB0A-FD38B43E9C0A}"/>
              </a:ext>
            </a:extLst>
          </p:cNvPr>
          <p:cNvCxnSpPr>
            <a:cxnSpLocks/>
          </p:cNvCxnSpPr>
          <p:nvPr/>
        </p:nvCxnSpPr>
        <p:spPr>
          <a:xfrm flipH="1" flipV="1">
            <a:off x="1993511" y="2074973"/>
            <a:ext cx="324088" cy="481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654821F6-E231-4ED6-8A4E-997357F0464A}"/>
              </a:ext>
            </a:extLst>
          </p:cNvPr>
          <p:cNvSpPr txBox="1"/>
          <p:nvPr/>
        </p:nvSpPr>
        <p:spPr>
          <a:xfrm>
            <a:off x="2007459" y="2579635"/>
            <a:ext cx="994876" cy="186563"/>
          </a:xfrm>
          <a:prstGeom prst="rect">
            <a:avLst/>
          </a:prstGeom>
          <a:noFill/>
        </p:spPr>
        <p:txBody>
          <a:bodyPr wrap="square" rtlCol="0">
            <a:spAutoFit/>
          </a:bodyPr>
          <a:lstStyle/>
          <a:p>
            <a:r>
              <a:rPr lang="en-US" altLang="zh-TW" sz="1200" dirty="0">
                <a:solidFill>
                  <a:srgbClr val="FF0000"/>
                </a:solidFill>
              </a:rPr>
              <a:t>1.</a:t>
            </a:r>
            <a:r>
              <a:rPr lang="zh-TW" altLang="en-US" sz="1200" dirty="0">
                <a:solidFill>
                  <a:srgbClr val="FF0000"/>
                </a:solidFill>
              </a:rPr>
              <a:t>按下建置</a:t>
            </a:r>
          </a:p>
        </p:txBody>
      </p:sp>
      <p:cxnSp>
        <p:nvCxnSpPr>
          <p:cNvPr id="10" name="直線單箭頭接點 9">
            <a:extLst>
              <a:ext uri="{FF2B5EF4-FFF2-40B4-BE49-F238E27FC236}">
                <a16:creationId xmlns:a16="http://schemas.microsoft.com/office/drawing/2014/main" id="{DD6052E0-A612-40F7-89D1-CEE7C3C0A3D9}"/>
              </a:ext>
            </a:extLst>
          </p:cNvPr>
          <p:cNvCxnSpPr>
            <a:cxnSpLocks/>
          </p:cNvCxnSpPr>
          <p:nvPr/>
        </p:nvCxnSpPr>
        <p:spPr>
          <a:xfrm flipH="1" flipV="1">
            <a:off x="2723651" y="2086732"/>
            <a:ext cx="324088" cy="481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F96822DB-C099-497B-BB0D-8B84DCED9F6D}"/>
              </a:ext>
            </a:extLst>
          </p:cNvPr>
          <p:cNvSpPr txBox="1"/>
          <p:nvPr/>
        </p:nvSpPr>
        <p:spPr>
          <a:xfrm>
            <a:off x="2876941" y="2556116"/>
            <a:ext cx="994876" cy="186563"/>
          </a:xfrm>
          <a:prstGeom prst="rect">
            <a:avLst/>
          </a:prstGeom>
          <a:noFill/>
        </p:spPr>
        <p:txBody>
          <a:bodyPr wrap="square" rtlCol="0">
            <a:spAutoFit/>
          </a:bodyPr>
          <a:lstStyle/>
          <a:p>
            <a:r>
              <a:rPr lang="zh-TW" altLang="en-US" sz="1200" dirty="0">
                <a:solidFill>
                  <a:srgbClr val="FF0000"/>
                </a:solidFill>
              </a:rPr>
              <a:t> </a:t>
            </a:r>
            <a:r>
              <a:rPr lang="en-US" altLang="zh-TW" sz="1200" dirty="0">
                <a:solidFill>
                  <a:srgbClr val="FF0000"/>
                </a:solidFill>
              </a:rPr>
              <a:t>2.</a:t>
            </a:r>
            <a:r>
              <a:rPr lang="zh-TW" altLang="en-US" sz="1200" dirty="0">
                <a:solidFill>
                  <a:srgbClr val="FF0000"/>
                </a:solidFill>
              </a:rPr>
              <a:t>按下</a:t>
            </a:r>
            <a:r>
              <a:rPr lang="en-US" altLang="zh-TW" sz="1200" dirty="0">
                <a:solidFill>
                  <a:srgbClr val="FF0000"/>
                </a:solidFill>
              </a:rPr>
              <a:t>debug</a:t>
            </a:r>
            <a:endParaRPr lang="zh-TW" altLang="en-US" sz="1200" dirty="0">
              <a:solidFill>
                <a:srgbClr val="FF0000"/>
              </a:solidFill>
            </a:endParaRPr>
          </a:p>
        </p:txBody>
      </p:sp>
      <p:pic>
        <p:nvPicPr>
          <p:cNvPr id="12" name="圖片 11">
            <a:extLst>
              <a:ext uri="{FF2B5EF4-FFF2-40B4-BE49-F238E27FC236}">
                <a16:creationId xmlns:a16="http://schemas.microsoft.com/office/drawing/2014/main" id="{2B8D0758-7F6C-4CA7-B2F4-245C791F0B09}"/>
              </a:ext>
            </a:extLst>
          </p:cNvPr>
          <p:cNvPicPr>
            <a:picLocks noChangeAspect="1"/>
          </p:cNvPicPr>
          <p:nvPr/>
        </p:nvPicPr>
        <p:blipFill>
          <a:blip r:embed="rId4"/>
          <a:stretch>
            <a:fillRect/>
          </a:stretch>
        </p:blipFill>
        <p:spPr>
          <a:xfrm>
            <a:off x="1428620" y="3989111"/>
            <a:ext cx="4486118" cy="1997521"/>
          </a:xfrm>
          <a:prstGeom prst="rect">
            <a:avLst/>
          </a:prstGeom>
        </p:spPr>
      </p:pic>
      <p:cxnSp>
        <p:nvCxnSpPr>
          <p:cNvPr id="13" name="直線單箭頭接點 12">
            <a:extLst>
              <a:ext uri="{FF2B5EF4-FFF2-40B4-BE49-F238E27FC236}">
                <a16:creationId xmlns:a16="http://schemas.microsoft.com/office/drawing/2014/main" id="{5ABDDB8C-5441-44BB-A4D1-B43236ACBFA0}"/>
              </a:ext>
            </a:extLst>
          </p:cNvPr>
          <p:cNvCxnSpPr>
            <a:cxnSpLocks/>
          </p:cNvCxnSpPr>
          <p:nvPr/>
        </p:nvCxnSpPr>
        <p:spPr>
          <a:xfrm flipH="1" flipV="1">
            <a:off x="2747871" y="4288356"/>
            <a:ext cx="324088" cy="481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92228A5D-FF46-4336-95FC-CAB82DF0D835}"/>
              </a:ext>
            </a:extLst>
          </p:cNvPr>
          <p:cNvSpPr txBox="1"/>
          <p:nvPr/>
        </p:nvSpPr>
        <p:spPr>
          <a:xfrm>
            <a:off x="2676802" y="4819627"/>
            <a:ext cx="1072814" cy="310939"/>
          </a:xfrm>
          <a:prstGeom prst="rect">
            <a:avLst/>
          </a:prstGeom>
          <a:noFill/>
        </p:spPr>
        <p:txBody>
          <a:bodyPr wrap="square" rtlCol="0">
            <a:spAutoFit/>
          </a:bodyPr>
          <a:lstStyle/>
          <a:p>
            <a:r>
              <a:rPr lang="en-US" altLang="zh-TW" sz="1200" dirty="0">
                <a:solidFill>
                  <a:srgbClr val="FF0000"/>
                </a:solidFill>
              </a:rPr>
              <a:t>3.</a:t>
            </a:r>
            <a:r>
              <a:rPr lang="zh-TW" altLang="en-US" sz="1200" dirty="0">
                <a:solidFill>
                  <a:srgbClr val="FF0000"/>
                </a:solidFill>
              </a:rPr>
              <a:t>按下後會執行</a:t>
            </a:r>
            <a:r>
              <a:rPr lang="en-US" altLang="zh-TW" sz="1200" dirty="0" err="1">
                <a:solidFill>
                  <a:srgbClr val="FF0000"/>
                </a:solidFill>
              </a:rPr>
              <a:t>SystemInit</a:t>
            </a:r>
            <a:r>
              <a:rPr lang="en-US" altLang="zh-TW" sz="1200" dirty="0">
                <a:solidFill>
                  <a:srgbClr val="FF0000"/>
                </a:solidFill>
              </a:rPr>
              <a:t>()</a:t>
            </a:r>
            <a:endParaRPr lang="zh-TW" altLang="en-US" sz="1200" dirty="0">
              <a:solidFill>
                <a:srgbClr val="FF0000"/>
              </a:solidFill>
            </a:endParaRPr>
          </a:p>
        </p:txBody>
      </p:sp>
      <p:cxnSp>
        <p:nvCxnSpPr>
          <p:cNvPr id="15" name="直線單箭頭接點 14">
            <a:extLst>
              <a:ext uri="{FF2B5EF4-FFF2-40B4-BE49-F238E27FC236}">
                <a16:creationId xmlns:a16="http://schemas.microsoft.com/office/drawing/2014/main" id="{16BC19DF-08E0-4A6C-B384-143CF87B5017}"/>
              </a:ext>
            </a:extLst>
          </p:cNvPr>
          <p:cNvCxnSpPr>
            <a:cxnSpLocks/>
          </p:cNvCxnSpPr>
          <p:nvPr/>
        </p:nvCxnSpPr>
        <p:spPr>
          <a:xfrm flipH="1" flipV="1">
            <a:off x="7147270" y="2692162"/>
            <a:ext cx="324088" cy="4811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9E94C1BE-8F35-41B5-B1E0-D45893E471E2}"/>
              </a:ext>
            </a:extLst>
          </p:cNvPr>
          <p:cNvSpPr txBox="1"/>
          <p:nvPr/>
        </p:nvSpPr>
        <p:spPr>
          <a:xfrm>
            <a:off x="7018078" y="3153725"/>
            <a:ext cx="1072814" cy="310939"/>
          </a:xfrm>
          <a:prstGeom prst="rect">
            <a:avLst/>
          </a:prstGeom>
          <a:noFill/>
        </p:spPr>
        <p:txBody>
          <a:bodyPr wrap="square" rtlCol="0">
            <a:spAutoFit/>
          </a:bodyPr>
          <a:lstStyle/>
          <a:p>
            <a:r>
              <a:rPr lang="en-US" altLang="zh-TW" sz="1200" dirty="0">
                <a:solidFill>
                  <a:srgbClr val="FF0000"/>
                </a:solidFill>
              </a:rPr>
              <a:t>4.</a:t>
            </a:r>
            <a:r>
              <a:rPr lang="zh-TW" altLang="en-US" sz="1200" dirty="0">
                <a:solidFill>
                  <a:srgbClr val="FF0000"/>
                </a:solidFill>
              </a:rPr>
              <a:t>再按下後會執行</a:t>
            </a:r>
            <a:r>
              <a:rPr lang="en-US" altLang="zh-TW" sz="1200" dirty="0" err="1">
                <a:solidFill>
                  <a:srgbClr val="FF0000"/>
                </a:solidFill>
              </a:rPr>
              <a:t>hal_entry</a:t>
            </a:r>
            <a:r>
              <a:rPr lang="en-US" altLang="zh-TW" sz="1200" dirty="0">
                <a:solidFill>
                  <a:srgbClr val="FF0000"/>
                </a:solidFill>
              </a:rPr>
              <a:t>()</a:t>
            </a:r>
            <a:endParaRPr lang="zh-TW" altLang="en-US" sz="1200" dirty="0">
              <a:solidFill>
                <a:srgbClr val="FF0000"/>
              </a:solidFill>
            </a:endParaRPr>
          </a:p>
        </p:txBody>
      </p:sp>
    </p:spTree>
    <p:extLst>
      <p:ext uri="{BB962C8B-B14F-4D97-AF65-F5344CB8AC3E}">
        <p14:creationId xmlns:p14="http://schemas.microsoft.com/office/powerpoint/2010/main" val="1157127276"/>
      </p:ext>
    </p:extLst>
  </p:cSld>
  <p:clrMapOvr>
    <a:masterClrMapping/>
  </p:clrMapOvr>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72527</TotalTime>
  <Words>2184</Words>
  <Application>Microsoft Office PowerPoint</Application>
  <PresentationFormat>寬螢幕</PresentationFormat>
  <Paragraphs>267</Paragraphs>
  <Slides>39</Slides>
  <Notes>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39</vt:i4>
      </vt:variant>
    </vt:vector>
  </HeadingPairs>
  <TitlesOfParts>
    <vt:vector size="47" baseType="lpstr">
      <vt:lpstr>標楷體</vt:lpstr>
      <vt:lpstr>Arial</vt:lpstr>
      <vt:lpstr>Calibri</vt:lpstr>
      <vt:lpstr>Calibri Light</vt:lpstr>
      <vt:lpstr>Cambria Math</vt:lpstr>
      <vt:lpstr>Roboto</vt:lpstr>
      <vt:lpstr>Times New Roman</vt:lpstr>
      <vt:lpstr>回顧</vt:lpstr>
      <vt:lpstr>DSP LAB IMU</vt:lpstr>
      <vt:lpstr>IMU 基本介紹</vt:lpstr>
      <vt:lpstr>IMU 基本介紹</vt:lpstr>
      <vt:lpstr>IMU 加速度</vt:lpstr>
      <vt:lpstr>IMU 角速度</vt:lpstr>
      <vt:lpstr>IMU 誤差來源</vt:lpstr>
      <vt:lpstr>E2 STUDIO 操作 – 匯入專案</vt:lpstr>
      <vt:lpstr>E2 STUDIO 操作 – 匯入專案</vt:lpstr>
      <vt:lpstr>E2 STUDIO 操作 – 運行除錯</vt:lpstr>
      <vt:lpstr>SEGGER RTT 配置</vt:lpstr>
      <vt:lpstr>PowerPoint 簡報</vt:lpstr>
      <vt:lpstr>接收資料(有線傳輸)</vt:lpstr>
      <vt:lpstr>藍芽傳輸方式</vt:lpstr>
      <vt:lpstr>開發板設定</vt:lpstr>
      <vt:lpstr>PowerPoint 簡報</vt:lpstr>
      <vt:lpstr>PowerPoint 簡報</vt:lpstr>
      <vt:lpstr>PowerPoint 簡報</vt:lpstr>
      <vt:lpstr>PowerPoint 簡報</vt:lpstr>
      <vt:lpstr>實驗規劃 </vt:lpstr>
      <vt:lpstr>此實驗難度在於……</vt:lpstr>
      <vt:lpstr>實驗1-加速度計算距離</vt:lpstr>
      <vt:lpstr>實驗1-加速度計算距離</vt:lpstr>
      <vt:lpstr>Calibration</vt:lpstr>
      <vt:lpstr>Calibration</vt:lpstr>
      <vt:lpstr>測得數值</vt:lpstr>
      <vt:lpstr>換算範例</vt:lpstr>
      <vt:lpstr>實驗1-加速度可能的誤差來源</vt:lpstr>
      <vt:lpstr>實驗2-步態參數與軌跡估計</vt:lpstr>
      <vt:lpstr>實驗2-步態參數與軌跡估計</vt:lpstr>
      <vt:lpstr>步態分析(用角速度區分步態週期)</vt:lpstr>
      <vt:lpstr>角速度計算航向角</vt:lpstr>
      <vt:lpstr>Euler Angle</vt:lpstr>
      <vt:lpstr>Euler Angle計算(平面座標旋轉)</vt:lpstr>
      <vt:lpstr>問題與討論</vt:lpstr>
      <vt:lpstr>實驗1</vt:lpstr>
      <vt:lpstr>實驗2-Calibration</vt:lpstr>
      <vt:lpstr>實驗2-步態分析</vt:lpstr>
      <vt:lpstr>AHRS</vt:lpstr>
      <vt:lpstr>AHRS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shaokai</dc:creator>
  <cp:lastModifiedBy>周昀頡</cp:lastModifiedBy>
  <cp:revision>247</cp:revision>
  <dcterms:created xsi:type="dcterms:W3CDTF">2023-08-15T09:30:51Z</dcterms:created>
  <dcterms:modified xsi:type="dcterms:W3CDTF">2025-10-14T08:50:11Z</dcterms:modified>
</cp:coreProperties>
</file>